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26" r:id="rId3"/>
    <p:sldId id="327" r:id="rId4"/>
    <p:sldId id="257" r:id="rId5"/>
    <p:sldId id="258" r:id="rId6"/>
    <p:sldId id="375" r:id="rId7"/>
    <p:sldId id="260" r:id="rId8"/>
    <p:sldId id="376" r:id="rId9"/>
    <p:sldId id="259" r:id="rId10"/>
    <p:sldId id="323" r:id="rId11"/>
    <p:sldId id="324" r:id="rId12"/>
    <p:sldId id="325" r:id="rId13"/>
    <p:sldId id="378" r:id="rId14"/>
    <p:sldId id="294" r:id="rId15"/>
    <p:sldId id="379" r:id="rId16"/>
    <p:sldId id="296" r:id="rId17"/>
    <p:sldId id="380" r:id="rId18"/>
    <p:sldId id="295" r:id="rId19"/>
    <p:sldId id="271" r:id="rId20"/>
    <p:sldId id="348" r:id="rId21"/>
    <p:sldId id="270" r:id="rId22"/>
    <p:sldId id="349" r:id="rId23"/>
    <p:sldId id="261" r:id="rId24"/>
    <p:sldId id="350" r:id="rId25"/>
    <p:sldId id="272" r:id="rId26"/>
    <p:sldId id="351" r:id="rId27"/>
    <p:sldId id="273" r:id="rId28"/>
    <p:sldId id="352" r:id="rId29"/>
    <p:sldId id="274" r:id="rId30"/>
    <p:sldId id="353" r:id="rId31"/>
    <p:sldId id="275" r:id="rId32"/>
    <p:sldId id="276" r:id="rId33"/>
    <p:sldId id="354" r:id="rId34"/>
    <p:sldId id="262" r:id="rId35"/>
    <p:sldId id="355" r:id="rId36"/>
    <p:sldId id="265" r:id="rId37"/>
    <p:sldId id="263" r:id="rId38"/>
    <p:sldId id="356" r:id="rId39"/>
    <p:sldId id="264" r:id="rId40"/>
    <p:sldId id="357" r:id="rId41"/>
    <p:sldId id="266" r:id="rId42"/>
    <p:sldId id="358" r:id="rId43"/>
    <p:sldId id="267" r:id="rId44"/>
    <p:sldId id="268" r:id="rId45"/>
    <p:sldId id="269" r:id="rId46"/>
    <p:sldId id="277" r:id="rId47"/>
    <p:sldId id="359" r:id="rId48"/>
    <p:sldId id="280" r:id="rId49"/>
    <p:sldId id="281" r:id="rId50"/>
    <p:sldId id="360" r:id="rId51"/>
    <p:sldId id="305" r:id="rId52"/>
    <p:sldId id="306" r:id="rId53"/>
    <p:sldId id="278" r:id="rId54"/>
    <p:sldId id="339" r:id="rId55"/>
    <p:sldId id="286" r:id="rId56"/>
    <p:sldId id="287" r:id="rId57"/>
    <p:sldId id="381" r:id="rId58"/>
    <p:sldId id="288" r:id="rId59"/>
    <p:sldId id="361" r:id="rId60"/>
    <p:sldId id="290" r:id="rId61"/>
    <p:sldId id="291" r:id="rId62"/>
    <p:sldId id="292" r:id="rId63"/>
    <p:sldId id="293" r:id="rId64"/>
    <p:sldId id="285" r:id="rId65"/>
    <p:sldId id="284" r:id="rId66"/>
    <p:sldId id="362" r:id="rId67"/>
    <p:sldId id="279" r:id="rId68"/>
    <p:sldId id="297" r:id="rId69"/>
    <p:sldId id="298" r:id="rId70"/>
    <p:sldId id="363" r:id="rId71"/>
    <p:sldId id="299" r:id="rId72"/>
    <p:sldId id="364" r:id="rId73"/>
    <p:sldId id="320" r:id="rId74"/>
    <p:sldId id="340" r:id="rId75"/>
    <p:sldId id="373" r:id="rId76"/>
    <p:sldId id="341" r:id="rId77"/>
    <p:sldId id="342" r:id="rId78"/>
    <p:sldId id="374" r:id="rId79"/>
    <p:sldId id="343" r:id="rId80"/>
    <p:sldId id="344" r:id="rId81"/>
    <p:sldId id="345" r:id="rId82"/>
    <p:sldId id="346" r:id="rId83"/>
    <p:sldId id="347" r:id="rId84"/>
    <p:sldId id="321" r:id="rId85"/>
    <p:sldId id="377" r:id="rId86"/>
    <p:sldId id="322" r:id="rId87"/>
    <p:sldId id="308" r:id="rId88"/>
    <p:sldId id="309" r:id="rId89"/>
    <p:sldId id="310" r:id="rId90"/>
    <p:sldId id="369" r:id="rId91"/>
    <p:sldId id="311" r:id="rId92"/>
    <p:sldId id="312" r:id="rId93"/>
    <p:sldId id="370" r:id="rId94"/>
    <p:sldId id="313" r:id="rId95"/>
    <p:sldId id="314" r:id="rId96"/>
    <p:sldId id="315" r:id="rId97"/>
    <p:sldId id="316" r:id="rId98"/>
    <p:sldId id="317" r:id="rId99"/>
    <p:sldId id="318" r:id="rId100"/>
    <p:sldId id="319" r:id="rId101"/>
    <p:sldId id="371" r:id="rId102"/>
    <p:sldId id="336" r:id="rId103"/>
    <p:sldId id="329" r:id="rId104"/>
    <p:sldId id="330" r:id="rId105"/>
    <p:sldId id="331" r:id="rId106"/>
    <p:sldId id="332" r:id="rId107"/>
    <p:sldId id="333" r:id="rId108"/>
    <p:sldId id="334" r:id="rId109"/>
    <p:sldId id="335" r:id="rId110"/>
    <p:sldId id="372" r:id="rId111"/>
    <p:sldId id="300" r:id="rId112"/>
    <p:sldId id="365" r:id="rId113"/>
    <p:sldId id="301" r:id="rId114"/>
    <p:sldId id="366" r:id="rId115"/>
    <p:sldId id="302" r:id="rId116"/>
    <p:sldId id="303" r:id="rId117"/>
    <p:sldId id="304" r:id="rId118"/>
    <p:sldId id="367" r:id="rId119"/>
    <p:sldId id="307" r:id="rId120"/>
    <p:sldId id="328" r:id="rId121"/>
    <p:sldId id="289" r:id="rId122"/>
    <p:sldId id="368" r:id="rId123"/>
    <p:sldId id="384" r:id="rId1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856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hyperlink" Target="mailto:wellmed@netway.a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AT" dirty="0"/>
              <a:t>Gesund durch Lebensmittel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de-AT" dirty="0"/>
          </a:p>
          <a:p>
            <a:pPr algn="ctr"/>
            <a:r>
              <a:rPr lang="de-AT" b="1" dirty="0" err="1"/>
              <a:t>Dr.Herbert</a:t>
            </a:r>
            <a:r>
              <a:rPr lang="de-AT" b="1" dirty="0"/>
              <a:t> </a:t>
            </a:r>
            <a:r>
              <a:rPr lang="de-AT" b="1" dirty="0" err="1"/>
              <a:t>Bronnenmayer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465803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Kosmetika    </a:t>
            </a:r>
            <a:r>
              <a:rPr lang="de-AT" sz="2400" dirty="0"/>
              <a:t>Toxine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Krebserregende Stoffe</a:t>
            </a:r>
          </a:p>
          <a:p>
            <a:r>
              <a:rPr lang="de-AT" dirty="0"/>
              <a:t>Wachstumsgifte</a:t>
            </a:r>
          </a:p>
          <a:p>
            <a:r>
              <a:rPr lang="de-AT" dirty="0"/>
              <a:t>Endokrine </a:t>
            </a:r>
            <a:r>
              <a:rPr lang="de-AT" dirty="0" err="1"/>
              <a:t>Disruptoren</a:t>
            </a:r>
            <a:endParaRPr lang="de-AT" dirty="0"/>
          </a:p>
          <a:p>
            <a:r>
              <a:rPr lang="de-AT" dirty="0"/>
              <a:t>Mutagene Stoffe</a:t>
            </a:r>
          </a:p>
          <a:p>
            <a:r>
              <a:rPr lang="de-AT" dirty="0"/>
              <a:t>Neurotoxine</a:t>
            </a:r>
          </a:p>
          <a:p>
            <a:r>
              <a:rPr lang="de-AT" dirty="0"/>
              <a:t>Sensibilisatoren</a:t>
            </a:r>
          </a:p>
          <a:p>
            <a:r>
              <a:rPr lang="de-AT" dirty="0"/>
              <a:t>10.500 Inhaltsstoffe</a:t>
            </a:r>
          </a:p>
          <a:p>
            <a:r>
              <a:rPr lang="de-AT" dirty="0"/>
              <a:t>11 % auf Sicherheit getestet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194118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Lebensmittel     </a:t>
            </a:r>
            <a:r>
              <a:rPr lang="de-AT" sz="2400" dirty="0"/>
              <a:t>zur Gewichtsreduktion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Papaya</a:t>
            </a:r>
          </a:p>
          <a:p>
            <a:r>
              <a:rPr lang="de-AT" dirty="0"/>
              <a:t>Radieschen</a:t>
            </a:r>
          </a:p>
          <a:p>
            <a:r>
              <a:rPr lang="de-AT" dirty="0"/>
              <a:t>Himbeeren</a:t>
            </a:r>
          </a:p>
          <a:p>
            <a:r>
              <a:rPr lang="de-AT" dirty="0"/>
              <a:t>Zucchini</a:t>
            </a:r>
          </a:p>
          <a:p>
            <a:r>
              <a:rPr lang="de-AT" dirty="0"/>
              <a:t>Wassermelone</a:t>
            </a:r>
          </a:p>
        </p:txBody>
      </p:sp>
    </p:spTree>
    <p:extLst>
      <p:ext uri="{BB962C8B-B14F-4D97-AF65-F5344CB8AC3E}">
        <p14:creationId xmlns:p14="http://schemas.microsoft.com/office/powerpoint/2010/main" val="94121659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Lebensmittel     </a:t>
            </a:r>
            <a:r>
              <a:rPr lang="de-AT" sz="2400" dirty="0"/>
              <a:t>zur Gewichtsreduktion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Rüben</a:t>
            </a:r>
            <a:endParaRPr lang="de-AT" dirty="0"/>
          </a:p>
          <a:p>
            <a:r>
              <a:rPr lang="de-AT" dirty="0"/>
              <a:t>Spinat</a:t>
            </a:r>
          </a:p>
          <a:p>
            <a:r>
              <a:rPr lang="de-AT" dirty="0"/>
              <a:t>Kresse</a:t>
            </a:r>
          </a:p>
          <a:p>
            <a:r>
              <a:rPr lang="de-AT" dirty="0"/>
              <a:t>Salat</a:t>
            </a:r>
          </a:p>
          <a:p>
            <a:r>
              <a:rPr lang="de-AT" dirty="0"/>
              <a:t>Fisolen</a:t>
            </a:r>
          </a:p>
          <a:p>
            <a:r>
              <a:rPr lang="de-AT" dirty="0"/>
              <a:t>Mango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121659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Fettmangel    </a:t>
            </a:r>
            <a:r>
              <a:rPr lang="de-AT" sz="2400" dirty="0"/>
              <a:t>Anzeichen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Trockene Haut</a:t>
            </a:r>
          </a:p>
          <a:p>
            <a:r>
              <a:rPr lang="de-AT" dirty="0"/>
              <a:t>Energiemangel</a:t>
            </a:r>
          </a:p>
          <a:p>
            <a:r>
              <a:rPr lang="de-AT" dirty="0"/>
              <a:t>Testosteronmangel</a:t>
            </a:r>
          </a:p>
          <a:p>
            <a:r>
              <a:rPr lang="de-AT" dirty="0"/>
              <a:t>Gelenksbeschwerden</a:t>
            </a:r>
          </a:p>
          <a:p>
            <a:r>
              <a:rPr lang="de-AT" dirty="0"/>
              <a:t>Niedriges HDL-Cholesterin</a:t>
            </a:r>
          </a:p>
          <a:p>
            <a:r>
              <a:rPr lang="de-AT" dirty="0"/>
              <a:t>Mangelndes Sättigungsgefühl</a:t>
            </a:r>
          </a:p>
          <a:p>
            <a:r>
              <a:rPr lang="de-AT" dirty="0"/>
              <a:t>Gemüsemuffel</a:t>
            </a:r>
          </a:p>
          <a:p>
            <a:r>
              <a:rPr lang="de-AT" dirty="0"/>
              <a:t>Mangelnde Konzentrationsfähigkeit</a:t>
            </a:r>
          </a:p>
          <a:p>
            <a:r>
              <a:rPr lang="de-AT" dirty="0"/>
              <a:t>Mangelnde Trinkfestigkeit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75040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Traditionelle Fette/Öle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Seit Jahrhunderten : Butter, Rinder – und </a:t>
            </a:r>
            <a:r>
              <a:rPr lang="de-DE" dirty="0" err="1"/>
              <a:t>Lammfett</a:t>
            </a:r>
            <a:r>
              <a:rPr lang="de-DE" dirty="0"/>
              <a:t>, Schmalz, Hühnerfett, Kokosöl, Palmöl, Sesamöl, Olivenöl, Fischöl</a:t>
            </a:r>
          </a:p>
          <a:p>
            <a:r>
              <a:rPr lang="de-DE" dirty="0"/>
              <a:t>Seit etwa 50 Jahren: Gehärtete Öle, Sojaöl, </a:t>
            </a:r>
            <a:r>
              <a:rPr lang="de-DE" dirty="0" err="1"/>
              <a:t>Maiskeimöl</a:t>
            </a:r>
            <a:r>
              <a:rPr lang="de-DE" dirty="0"/>
              <a:t>, Distelöl, Rapsöl, industriell verarbeitete Öle und Fette</a:t>
            </a:r>
          </a:p>
          <a:p>
            <a:r>
              <a:rPr lang="de-DE" dirty="0"/>
              <a:t>Trans – Bindung der Fettsäuren : verändern enzymatische Prozesse, verursachen Lernstörungen, beeinflussen das Hormonsystem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961892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Fette/Öle    </a:t>
            </a:r>
            <a:r>
              <a:rPr lang="de-AT" sz="2400" dirty="0"/>
              <a:t>wichtige Funktionen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Aufnahme von Vitamin A, D, E, K</a:t>
            </a:r>
          </a:p>
          <a:p>
            <a:r>
              <a:rPr lang="de-AT" dirty="0"/>
              <a:t>Natürliches Sättigungsgefühl</a:t>
            </a:r>
          </a:p>
          <a:p>
            <a:r>
              <a:rPr lang="de-AT" dirty="0"/>
              <a:t>Speicherform von Energie</a:t>
            </a:r>
          </a:p>
          <a:p>
            <a:r>
              <a:rPr lang="de-AT" dirty="0"/>
              <a:t>Funktion von Hormonen, Enzymen</a:t>
            </a:r>
          </a:p>
          <a:p>
            <a:r>
              <a:rPr lang="de-AT" dirty="0"/>
              <a:t>Blutzuckerspiegel – Balance</a:t>
            </a:r>
          </a:p>
          <a:p>
            <a:r>
              <a:rPr lang="de-AT" dirty="0"/>
              <a:t>Gehirnnahrung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329492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Zu meiden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Alle gehärtete Fette, auch nur teilweise gehärtet</a:t>
            </a:r>
          </a:p>
          <a:p>
            <a:r>
              <a:rPr lang="de-AT" dirty="0"/>
              <a:t>Alle raffinierten Öle</a:t>
            </a:r>
          </a:p>
          <a:p>
            <a:r>
              <a:rPr lang="de-AT" dirty="0"/>
              <a:t>Alle geruchlosen Öle und Fette</a:t>
            </a:r>
          </a:p>
          <a:p>
            <a:r>
              <a:rPr lang="de-AT" dirty="0"/>
              <a:t>Alle erhitzten Öle mit mehrfach ungesättigten Fettsäuren</a:t>
            </a:r>
          </a:p>
          <a:p>
            <a:r>
              <a:rPr lang="de-AT" dirty="0"/>
              <a:t>Alle überhitzten Fette</a:t>
            </a:r>
          </a:p>
          <a:p>
            <a:r>
              <a:rPr lang="de-AT" dirty="0"/>
              <a:t>Ranzige Fette</a:t>
            </a:r>
          </a:p>
          <a:p>
            <a:r>
              <a:rPr lang="de-AT" dirty="0"/>
              <a:t>Margarine</a:t>
            </a:r>
          </a:p>
          <a:p>
            <a:r>
              <a:rPr lang="de-AT" dirty="0"/>
              <a:t>Alle Öle in Plastikflaschen</a:t>
            </a:r>
          </a:p>
          <a:p>
            <a:r>
              <a:rPr lang="de-AT" dirty="0"/>
              <a:t>Transfette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056951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Gesättigte Fette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Kokosöl, Palmöl, Butterschmalz</a:t>
            </a:r>
          </a:p>
          <a:p>
            <a:r>
              <a:rPr lang="de-DE" dirty="0"/>
              <a:t>Gehirn, Knochen, Muskeln, Organe</a:t>
            </a:r>
          </a:p>
          <a:p>
            <a:r>
              <a:rPr lang="de-DE" dirty="0" err="1"/>
              <a:t>Antifungal</a:t>
            </a:r>
            <a:r>
              <a:rPr lang="de-DE" dirty="0"/>
              <a:t>, antiviral, antibakteriell</a:t>
            </a:r>
          </a:p>
          <a:p>
            <a:r>
              <a:rPr lang="de-DE" dirty="0"/>
              <a:t>Laurinsäure, </a:t>
            </a:r>
            <a:r>
              <a:rPr lang="de-DE" dirty="0" err="1"/>
              <a:t>Myristins</a:t>
            </a:r>
            <a:r>
              <a:rPr lang="de-DE" dirty="0"/>
              <a:t>., </a:t>
            </a:r>
            <a:r>
              <a:rPr lang="de-DE" dirty="0" err="1"/>
              <a:t>Capryls</a:t>
            </a:r>
            <a:r>
              <a:rPr lang="de-DE" dirty="0"/>
              <a:t>., Immunität</a:t>
            </a:r>
          </a:p>
          <a:p>
            <a:r>
              <a:rPr lang="de-DE" dirty="0"/>
              <a:t>Unempfindlich gegen Hitze, Licht, Sauerstoff</a:t>
            </a:r>
          </a:p>
          <a:p>
            <a:r>
              <a:rPr lang="de-DE" dirty="0"/>
              <a:t>Stabil, haltbar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31554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Gesättigte Fettsäuren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bilden mindestens 50 % der Zellmembranen, sorgen für Ihre Stabilität und Integrität, Flexibilität und interzelluläre Kommunikation</a:t>
            </a:r>
          </a:p>
          <a:p>
            <a:r>
              <a:rPr lang="de-AT" dirty="0"/>
              <a:t>spielen eine wichtige Rolle im Knochenhaushalt, 50 % der Nahrungsfette sollen gesättigte sein, um Kalzium in den Knochen einbauen zu können</a:t>
            </a:r>
          </a:p>
          <a:p>
            <a:r>
              <a:rPr lang="de-AT" dirty="0"/>
              <a:t>stärken das Immunsystem </a:t>
            </a:r>
          </a:p>
          <a:p>
            <a:r>
              <a:rPr lang="de-AT" dirty="0"/>
              <a:t>helfen bei der Ausnützung essentieller Fettsäuren wie Omega3</a:t>
            </a:r>
          </a:p>
          <a:p>
            <a:r>
              <a:rPr lang="de-AT" dirty="0"/>
              <a:t>bilden Fettschicht um das Herz besonders für Stresszeiten</a:t>
            </a:r>
          </a:p>
          <a:p>
            <a:r>
              <a:rPr lang="de-AT" dirty="0"/>
              <a:t>haben z.T. antibiotische Eigenschaften, schützen gegen schädliche Mikroorganismen im Darmtrakt </a:t>
            </a:r>
          </a:p>
          <a:p>
            <a:r>
              <a:rPr lang="de-AT" dirty="0"/>
              <a:t>schützen die Leber vor Alkohol und anderen toxischen Substanzen</a:t>
            </a:r>
          </a:p>
        </p:txBody>
      </p:sp>
    </p:spTree>
    <p:extLst>
      <p:ext uri="{BB962C8B-B14F-4D97-AF65-F5344CB8AC3E}">
        <p14:creationId xmlns:p14="http://schemas.microsoft.com/office/powerpoint/2010/main" val="205322355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Gesättigte Fettsäuren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senken das Lipoprotein A, ein Risikofaktor für Herz – Kreislauferkrankungen</a:t>
            </a:r>
          </a:p>
          <a:p>
            <a:r>
              <a:rPr lang="de-AT" dirty="0"/>
              <a:t>Für Aufnahme Calcium, Magnesium unerlässlich</a:t>
            </a:r>
          </a:p>
          <a:p>
            <a:r>
              <a:rPr lang="de-AT" dirty="0"/>
              <a:t>Schützen Omega-Fettsäuren</a:t>
            </a:r>
          </a:p>
          <a:p>
            <a:r>
              <a:rPr lang="de-AT" dirty="0"/>
              <a:t>Umgeben und unterstützen das Herz</a:t>
            </a:r>
          </a:p>
          <a:p>
            <a:r>
              <a:rPr lang="de-AT" dirty="0"/>
              <a:t>Einzige Fette in der Lunge</a:t>
            </a:r>
          </a:p>
          <a:p>
            <a:r>
              <a:rPr lang="de-AT" dirty="0"/>
              <a:t>Bessere Atmung</a:t>
            </a:r>
          </a:p>
          <a:p>
            <a:r>
              <a:rPr lang="de-AT" dirty="0"/>
              <a:t>Verstärken Abwehrkräfte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5322355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Hanföl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Chlorophyll</a:t>
            </a:r>
          </a:p>
          <a:p>
            <a:r>
              <a:rPr lang="de-AT" dirty="0"/>
              <a:t>Beta-Carotin</a:t>
            </a:r>
          </a:p>
          <a:p>
            <a:r>
              <a:rPr lang="de-AT" dirty="0"/>
              <a:t>80% Omega-Fettsäuren</a:t>
            </a:r>
          </a:p>
          <a:p>
            <a:r>
              <a:rPr lang="de-AT" dirty="0"/>
              <a:t>Hormonproduktion</a:t>
            </a:r>
          </a:p>
          <a:p>
            <a:r>
              <a:rPr lang="de-AT" dirty="0"/>
              <a:t>Regulierung von Entzündungsprozessen</a:t>
            </a:r>
          </a:p>
          <a:p>
            <a:r>
              <a:rPr lang="de-AT" dirty="0"/>
              <a:t>Stärkung des Immunsystems</a:t>
            </a:r>
          </a:p>
        </p:txBody>
      </p:sp>
    </p:spTree>
    <p:extLst>
      <p:ext uri="{BB962C8B-B14F-4D97-AF65-F5344CB8AC3E}">
        <p14:creationId xmlns:p14="http://schemas.microsoft.com/office/powerpoint/2010/main" val="2352913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Kosmetika    </a:t>
            </a:r>
            <a:r>
              <a:rPr lang="de-AT" sz="2400" dirty="0"/>
              <a:t>Toxine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Formaldehyd – Allergien, Brustschmerzen, chronische Müdigkeit, Depressionen, Schwindel, Kopfschmerzen, Gelenkschmerzen, wahrscheinlich krebserregend</a:t>
            </a:r>
          </a:p>
          <a:p>
            <a:r>
              <a:rPr lang="de-AT" dirty="0"/>
              <a:t>Steinkohlenteer in Haarfärbemittel – Krebs, Asthma, Kopfschmerzen, Haarfärbemittel + Blei = 10faches der in Wandfarbe erlaubter Menge, </a:t>
            </a:r>
          </a:p>
          <a:p>
            <a:r>
              <a:rPr lang="de-AT" dirty="0" err="1"/>
              <a:t>Petrolatum</a:t>
            </a:r>
            <a:r>
              <a:rPr lang="de-AT" dirty="0"/>
              <a:t> = Vaseline – Lichtempfindlichkeit, Schuppung, Trockenheit, Alterung der Haut, Akne </a:t>
            </a:r>
          </a:p>
          <a:p>
            <a:r>
              <a:rPr lang="de-AT" dirty="0"/>
              <a:t>Talkum – krebserregend, Atemstörungen</a:t>
            </a:r>
          </a:p>
          <a:p>
            <a:r>
              <a:rPr lang="de-AT" dirty="0"/>
              <a:t>Shampoo – Propylenglykol, </a:t>
            </a:r>
            <a:r>
              <a:rPr lang="de-AT" dirty="0" err="1"/>
              <a:t>Diethanolamin</a:t>
            </a:r>
            <a:r>
              <a:rPr lang="de-AT" dirty="0"/>
              <a:t> DEA, </a:t>
            </a:r>
            <a:r>
              <a:rPr lang="de-AT" dirty="0" err="1"/>
              <a:t>Triethanolamin</a:t>
            </a:r>
            <a:r>
              <a:rPr lang="de-AT" dirty="0"/>
              <a:t> TEA, Polyethylenglykol PEG, </a:t>
            </a:r>
            <a:r>
              <a:rPr lang="de-AT" dirty="0" err="1"/>
              <a:t>Parabene</a:t>
            </a:r>
            <a:r>
              <a:rPr lang="de-AT" dirty="0"/>
              <a:t>, </a:t>
            </a:r>
            <a:r>
              <a:rPr lang="de-AT" dirty="0" err="1"/>
              <a:t>Methylisothiazolinone</a:t>
            </a:r>
            <a:r>
              <a:rPr lang="de-AT" dirty="0"/>
              <a:t>, DMDM </a:t>
            </a:r>
            <a:r>
              <a:rPr lang="de-AT" dirty="0" err="1"/>
              <a:t>Hydantoin</a:t>
            </a:r>
            <a:r>
              <a:rPr lang="de-AT" dirty="0"/>
              <a:t>, Silikone, Parfum</a:t>
            </a:r>
          </a:p>
        </p:txBody>
      </p:sp>
    </p:spTree>
    <p:extLst>
      <p:ext uri="{BB962C8B-B14F-4D97-AF65-F5344CB8AC3E}">
        <p14:creationId xmlns:p14="http://schemas.microsoft.com/office/powerpoint/2010/main" val="62456266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Hanföl     </a:t>
            </a:r>
            <a:r>
              <a:rPr lang="de-AT" sz="2400" dirty="0"/>
              <a:t>statt Fischöl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Optimale Gehirn- und Nervenfunktion</a:t>
            </a:r>
          </a:p>
          <a:p>
            <a:r>
              <a:rPr lang="de-AT" dirty="0"/>
              <a:t>Zellregeneration und –Reparatur</a:t>
            </a:r>
          </a:p>
          <a:p>
            <a:r>
              <a:rPr lang="de-AT" dirty="0"/>
              <a:t>Gamma-Linolensäure (GLA) 2-4% &gt; Neurodermitis, Psoriasis, PMS, MPS, blutdrucksenkend, innerliche und äußerliche Anwendung</a:t>
            </a:r>
          </a:p>
          <a:p>
            <a:r>
              <a:rPr lang="de-AT" dirty="0" err="1"/>
              <a:t>Stearidonsäure</a:t>
            </a:r>
            <a:r>
              <a:rPr lang="de-AT" dirty="0"/>
              <a:t> (EPA) &gt; Entzündungshemmung</a:t>
            </a:r>
          </a:p>
          <a:p>
            <a:endParaRPr lang="de-AT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291367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Cholesterinmythos – </a:t>
            </a:r>
            <a:r>
              <a:rPr lang="de-AT" sz="2800" dirty="0"/>
              <a:t>Cholesterin notwendig für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Gesunde Zellmembran</a:t>
            </a:r>
          </a:p>
          <a:p>
            <a:r>
              <a:rPr lang="de-AT" dirty="0"/>
              <a:t>Knochengesundheit</a:t>
            </a:r>
          </a:p>
          <a:p>
            <a:r>
              <a:rPr lang="de-AT" dirty="0"/>
              <a:t>Niedriges </a:t>
            </a:r>
            <a:r>
              <a:rPr lang="de-AT" dirty="0" err="1"/>
              <a:t>LipoproteinA</a:t>
            </a:r>
            <a:endParaRPr lang="de-AT" dirty="0"/>
          </a:p>
          <a:p>
            <a:r>
              <a:rPr lang="de-AT" dirty="0"/>
              <a:t>Verbesserte Immunität</a:t>
            </a:r>
          </a:p>
          <a:p>
            <a:r>
              <a:rPr lang="de-AT" dirty="0"/>
              <a:t>Ausnützung essentieller Fette</a:t>
            </a:r>
          </a:p>
        </p:txBody>
      </p:sp>
    </p:spTree>
    <p:extLst>
      <p:ext uri="{BB962C8B-B14F-4D97-AF65-F5344CB8AC3E}">
        <p14:creationId xmlns:p14="http://schemas.microsoft.com/office/powerpoint/2010/main" val="181975975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Cholesterinmythos – </a:t>
            </a:r>
            <a:r>
              <a:rPr lang="de-AT" sz="2800" dirty="0"/>
              <a:t>Cholesterin notwendig für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Herznahrung</a:t>
            </a:r>
            <a:endParaRPr lang="de-AT" dirty="0"/>
          </a:p>
          <a:p>
            <a:r>
              <a:rPr lang="de-AT" dirty="0"/>
              <a:t>Antimikrobielle Eigenschaften</a:t>
            </a:r>
          </a:p>
          <a:p>
            <a:r>
              <a:rPr lang="de-AT" dirty="0"/>
              <a:t>Antioxidativer Schutz</a:t>
            </a:r>
          </a:p>
          <a:p>
            <a:r>
              <a:rPr lang="de-AT" dirty="0"/>
              <a:t>Galleproduktion</a:t>
            </a:r>
          </a:p>
          <a:p>
            <a:r>
              <a:rPr lang="de-AT" dirty="0"/>
              <a:t>Gehirn und Nerven-Entwicklung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975975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Cholesterinregulation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Haferflocken</a:t>
            </a:r>
          </a:p>
          <a:p>
            <a:r>
              <a:rPr lang="de-AT" dirty="0"/>
              <a:t>Grüner Tee</a:t>
            </a:r>
          </a:p>
          <a:p>
            <a:r>
              <a:rPr lang="de-AT" dirty="0"/>
              <a:t>Bohnen</a:t>
            </a:r>
          </a:p>
          <a:p>
            <a:r>
              <a:rPr lang="de-AT" dirty="0"/>
              <a:t>Nüsse</a:t>
            </a:r>
          </a:p>
          <a:p>
            <a:r>
              <a:rPr lang="de-AT" dirty="0"/>
              <a:t>Avocados</a:t>
            </a:r>
          </a:p>
        </p:txBody>
      </p:sp>
    </p:spTree>
    <p:extLst>
      <p:ext uri="{BB962C8B-B14F-4D97-AF65-F5344CB8AC3E}">
        <p14:creationId xmlns:p14="http://schemas.microsoft.com/office/powerpoint/2010/main" val="272016305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Cholesterinregulation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Birnen</a:t>
            </a:r>
            <a:endParaRPr lang="de-AT" dirty="0"/>
          </a:p>
          <a:p>
            <a:r>
              <a:rPr lang="de-AT" dirty="0"/>
              <a:t>Tomaten</a:t>
            </a:r>
          </a:p>
          <a:p>
            <a:r>
              <a:rPr lang="de-AT" dirty="0"/>
              <a:t>Aubergine</a:t>
            </a:r>
          </a:p>
          <a:p>
            <a:r>
              <a:rPr lang="de-AT" dirty="0"/>
              <a:t>Bio-Fisch</a:t>
            </a:r>
          </a:p>
          <a:p>
            <a:r>
              <a:rPr lang="de-AT" dirty="0">
                <a:solidFill>
                  <a:srgbClr val="FF0000"/>
                </a:solidFill>
              </a:rPr>
              <a:t>Knoblauch</a:t>
            </a:r>
          </a:p>
          <a:p>
            <a:r>
              <a:rPr lang="de-AT" dirty="0"/>
              <a:t>Bitterstoffe: </a:t>
            </a:r>
            <a:r>
              <a:rPr lang="de-AT" sz="1600" dirty="0"/>
              <a:t>Wermut, Engelwurz, Pomeranze, Kalmus, </a:t>
            </a:r>
            <a:r>
              <a:rPr lang="de-AT" sz="1600" dirty="0" err="1"/>
              <a:t>Kardamon</a:t>
            </a:r>
            <a:r>
              <a:rPr lang="de-AT" sz="1600" dirty="0"/>
              <a:t>, Kümmel, Nelken, Zimt, Koriander, Fenchel, Galgant, Gelber Enzian, Lavendel, Majoran, Schafgarbe, Löwenzahn, Ingwer,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016305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Cholesterinregulation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>
                <a:solidFill>
                  <a:srgbClr val="FF0000"/>
                </a:solidFill>
              </a:rPr>
              <a:t>Kurkuma</a:t>
            </a:r>
          </a:p>
          <a:p>
            <a:r>
              <a:rPr lang="de-AT" dirty="0">
                <a:solidFill>
                  <a:srgbClr val="FF0000"/>
                </a:solidFill>
              </a:rPr>
              <a:t>Moosbeeren</a:t>
            </a:r>
          </a:p>
          <a:p>
            <a:r>
              <a:rPr lang="de-AT" dirty="0">
                <a:solidFill>
                  <a:srgbClr val="FF0000"/>
                </a:solidFill>
              </a:rPr>
              <a:t>Spargel</a:t>
            </a:r>
          </a:p>
          <a:p>
            <a:r>
              <a:rPr lang="de-AT" dirty="0">
                <a:solidFill>
                  <a:srgbClr val="FF0000"/>
                </a:solidFill>
              </a:rPr>
              <a:t>Zimt</a:t>
            </a:r>
          </a:p>
          <a:p>
            <a:r>
              <a:rPr lang="de-AT" dirty="0">
                <a:solidFill>
                  <a:srgbClr val="FF0000"/>
                </a:solidFill>
              </a:rPr>
              <a:t>Wassermelone</a:t>
            </a:r>
          </a:p>
          <a:p>
            <a:r>
              <a:rPr lang="de-AT" dirty="0">
                <a:solidFill>
                  <a:srgbClr val="FF0000"/>
                </a:solidFill>
              </a:rPr>
              <a:t>Granatapfel</a:t>
            </a:r>
          </a:p>
          <a:p>
            <a:r>
              <a:rPr lang="de-AT" dirty="0"/>
              <a:t>Fenchel</a:t>
            </a:r>
          </a:p>
          <a:p>
            <a:r>
              <a:rPr lang="de-AT" dirty="0"/>
              <a:t>Ingwer</a:t>
            </a:r>
          </a:p>
        </p:txBody>
      </p:sp>
    </p:spTree>
    <p:extLst>
      <p:ext uri="{BB962C8B-B14F-4D97-AF65-F5344CB8AC3E}">
        <p14:creationId xmlns:p14="http://schemas.microsoft.com/office/powerpoint/2010/main" val="272016305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Cholesterinregulation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Artischocke</a:t>
            </a:r>
            <a:endParaRPr lang="de-AT" dirty="0"/>
          </a:p>
          <a:p>
            <a:r>
              <a:rPr lang="de-AT" dirty="0"/>
              <a:t>Alfalfa</a:t>
            </a:r>
          </a:p>
          <a:p>
            <a:r>
              <a:rPr lang="de-AT" dirty="0" err="1"/>
              <a:t>Capsicum</a:t>
            </a:r>
            <a:endParaRPr lang="de-AT" dirty="0"/>
          </a:p>
          <a:p>
            <a:r>
              <a:rPr lang="de-AT" dirty="0"/>
              <a:t>Flohsamenschalen</a:t>
            </a:r>
          </a:p>
          <a:p>
            <a:r>
              <a:rPr lang="de-AT" dirty="0" err="1"/>
              <a:t>Guggul</a:t>
            </a:r>
            <a:endParaRPr lang="de-AT" dirty="0"/>
          </a:p>
          <a:p>
            <a:r>
              <a:rPr lang="de-AT" dirty="0"/>
              <a:t>Lakritze</a:t>
            </a:r>
          </a:p>
          <a:p>
            <a:r>
              <a:rPr lang="de-AT" dirty="0"/>
              <a:t>Gewürze: Zimt, Oregano, Petersilie, Kurkuma, Rosmarin, Schwarzer Pfeffer, Nelken, Knoblauchpulver, Paprika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016305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Reduziert Blutdruck</a:t>
            </a:r>
          </a:p>
          <a:p>
            <a:r>
              <a:rPr lang="de-AT" dirty="0"/>
              <a:t>Reduziert Migräne</a:t>
            </a:r>
          </a:p>
          <a:p>
            <a:r>
              <a:rPr lang="de-AT" dirty="0"/>
              <a:t>Fördert Muskelkraft</a:t>
            </a:r>
          </a:p>
          <a:p>
            <a:r>
              <a:rPr lang="de-AT" dirty="0"/>
              <a:t>Reduziert Diabetesrisiko</a:t>
            </a:r>
          </a:p>
          <a:p>
            <a:r>
              <a:rPr lang="de-AT" dirty="0"/>
              <a:t>Erhöht „gutes“ Cholesterin</a:t>
            </a:r>
          </a:p>
        </p:txBody>
      </p:sp>
    </p:spTree>
    <p:extLst>
      <p:ext uri="{BB962C8B-B14F-4D97-AF65-F5344CB8AC3E}">
        <p14:creationId xmlns:p14="http://schemas.microsoft.com/office/powerpoint/2010/main" val="158223931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Exzellente </a:t>
            </a:r>
            <a:r>
              <a:rPr lang="de-AT" dirty="0"/>
              <a:t>Eiweißquelle</a:t>
            </a:r>
          </a:p>
          <a:p>
            <a:r>
              <a:rPr lang="de-AT" dirty="0"/>
              <a:t>Vitamin D3 – Quelle</a:t>
            </a:r>
          </a:p>
          <a:p>
            <a:r>
              <a:rPr lang="de-AT" dirty="0"/>
              <a:t>Vitamine A, B2, B6, B12, K2, E,  Folsäure</a:t>
            </a:r>
          </a:p>
          <a:p>
            <a:r>
              <a:rPr lang="de-AT" dirty="0"/>
              <a:t>Eisen, Kalzium, Kalium, Phosphor</a:t>
            </a:r>
          </a:p>
          <a:p>
            <a:r>
              <a:rPr lang="de-AT" dirty="0"/>
              <a:t>Carotinoide Alzheimer</a:t>
            </a:r>
          </a:p>
          <a:p>
            <a:r>
              <a:rPr lang="de-AT" dirty="0" err="1"/>
              <a:t>Cholin</a:t>
            </a:r>
            <a:r>
              <a:rPr lang="de-AT" dirty="0"/>
              <a:t> Nerven und Gehirn</a:t>
            </a:r>
          </a:p>
        </p:txBody>
      </p:sp>
    </p:spTree>
    <p:extLst>
      <p:ext uri="{BB962C8B-B14F-4D97-AF65-F5344CB8AC3E}">
        <p14:creationId xmlns:p14="http://schemas.microsoft.com/office/powerpoint/2010/main" val="158223931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EPA</a:t>
            </a:r>
            <a:r>
              <a:rPr lang="de-AT" dirty="0"/>
              <a:t>, DHA, ALA – essentielle Fette</a:t>
            </a:r>
          </a:p>
          <a:p>
            <a:r>
              <a:rPr lang="de-AT" dirty="0"/>
              <a:t>CLA – Immunität, Gewichtsreduktion</a:t>
            </a:r>
          </a:p>
          <a:p>
            <a:r>
              <a:rPr lang="de-AT" dirty="0"/>
              <a:t>Lezithin Nerven</a:t>
            </a:r>
          </a:p>
          <a:p>
            <a:r>
              <a:rPr lang="de-AT" dirty="0"/>
              <a:t>Biotin Haut und Haar</a:t>
            </a:r>
          </a:p>
          <a:p>
            <a:r>
              <a:rPr lang="de-AT" dirty="0"/>
              <a:t>Lutein, Zeaxanthin Augen und Herz</a:t>
            </a:r>
          </a:p>
          <a:p>
            <a:r>
              <a:rPr lang="de-AT" dirty="0"/>
              <a:t>Riboflavin &amp; Eisen</a:t>
            </a:r>
          </a:p>
          <a:p>
            <a:r>
              <a:rPr lang="de-AT"/>
              <a:t>Aminosäuren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2239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Kosmetika    </a:t>
            </a:r>
            <a:r>
              <a:rPr lang="de-AT" sz="2400" dirty="0"/>
              <a:t>Toxine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Sodium</a:t>
            </a:r>
            <a:r>
              <a:rPr lang="de-AT" dirty="0"/>
              <a:t> </a:t>
            </a:r>
            <a:r>
              <a:rPr lang="de-AT" dirty="0" err="1"/>
              <a:t>Lauryl</a:t>
            </a:r>
            <a:r>
              <a:rPr lang="de-AT" dirty="0"/>
              <a:t> Sulfat SLS -  in Shampoos, Haarspülungen, Zahnpasta, Körperreinigungslösungen, Reinigungsmittel &gt; Augenreizung, Hautausschlag, </a:t>
            </a:r>
            <a:r>
              <a:rPr lang="de-AT" dirty="0" err="1"/>
              <a:t>haarausfall</a:t>
            </a:r>
            <a:r>
              <a:rPr lang="de-AT" dirty="0"/>
              <a:t>, Hautschuppung, Geschwüre im Mund, krebserregend, Ablagerung in Herz, Lunge, Leber, Gehirn</a:t>
            </a:r>
          </a:p>
          <a:p>
            <a:r>
              <a:rPr lang="de-AT" dirty="0" err="1"/>
              <a:t>Padimat</a:t>
            </a:r>
            <a:r>
              <a:rPr lang="de-AT" dirty="0"/>
              <a:t>-O (PABA) – Sonnencreme, &gt; Energie in freie Radikale umgewandelt, Hautkrebsrisiko erhöht</a:t>
            </a:r>
          </a:p>
        </p:txBody>
      </p:sp>
    </p:spTree>
    <p:extLst>
      <p:ext uri="{BB962C8B-B14F-4D97-AF65-F5344CB8AC3E}">
        <p14:creationId xmlns:p14="http://schemas.microsoft.com/office/powerpoint/2010/main" val="62456266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Krebsschutz  - </a:t>
            </a:r>
            <a:r>
              <a:rPr lang="de-DE" dirty="0" err="1"/>
              <a:t>VitE</a:t>
            </a:r>
            <a:endParaRPr lang="de-DE" dirty="0"/>
          </a:p>
          <a:p>
            <a:r>
              <a:rPr lang="de-DE" dirty="0"/>
              <a:t>Stressbremse – </a:t>
            </a:r>
            <a:r>
              <a:rPr lang="de-DE" dirty="0" err="1"/>
              <a:t>Cholin</a:t>
            </a:r>
            <a:endParaRPr lang="de-DE" dirty="0"/>
          </a:p>
          <a:p>
            <a:r>
              <a:rPr lang="de-DE" dirty="0"/>
              <a:t>Fitnesscocktail – essentielle Aminosäuren</a:t>
            </a:r>
          </a:p>
          <a:p>
            <a:r>
              <a:rPr lang="de-DE" dirty="0"/>
              <a:t>Kosmetikum– Biotin, </a:t>
            </a:r>
            <a:r>
              <a:rPr lang="de-DE" dirty="0" err="1"/>
              <a:t>Vit</a:t>
            </a:r>
            <a:r>
              <a:rPr lang="de-DE" dirty="0"/>
              <a:t> A, Magnesium, Zink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651526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Blutdrucksenkung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Süßes vermeiden</a:t>
            </a:r>
          </a:p>
          <a:p>
            <a:r>
              <a:rPr lang="de-AT" dirty="0"/>
              <a:t>Kalium: Banane, Avocado, Süßkartoffel, Spinat, Wurzelgemüse</a:t>
            </a:r>
          </a:p>
          <a:p>
            <a:r>
              <a:rPr lang="de-AT" dirty="0"/>
              <a:t>EPA/DHA: Fischöl</a:t>
            </a:r>
          </a:p>
          <a:p>
            <a:r>
              <a:rPr lang="de-AT" dirty="0"/>
              <a:t>Magnesium: Nüsse, Samen, Spinat, Wurzelgemüse, Schokolade</a:t>
            </a:r>
          </a:p>
          <a:p>
            <a:r>
              <a:rPr lang="de-AT" dirty="0"/>
              <a:t>Schokolade/Kakao: 80%  +</a:t>
            </a:r>
          </a:p>
        </p:txBody>
      </p:sp>
    </p:spTree>
    <p:extLst>
      <p:ext uri="{BB962C8B-B14F-4D97-AF65-F5344CB8AC3E}">
        <p14:creationId xmlns:p14="http://schemas.microsoft.com/office/powerpoint/2010/main" val="1188615736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Blutdrucksenkung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Hibiskustee</a:t>
            </a:r>
            <a:endParaRPr lang="de-AT" dirty="0"/>
          </a:p>
          <a:p>
            <a:r>
              <a:rPr lang="de-AT" dirty="0"/>
              <a:t>Salz</a:t>
            </a:r>
          </a:p>
          <a:p>
            <a:r>
              <a:rPr lang="de-AT" dirty="0"/>
              <a:t>Vitamin D</a:t>
            </a:r>
          </a:p>
          <a:p>
            <a:r>
              <a:rPr lang="de-AT" dirty="0"/>
              <a:t>Vitamin K2: </a:t>
            </a:r>
            <a:r>
              <a:rPr lang="de-AT" dirty="0" err="1"/>
              <a:t>Natto</a:t>
            </a:r>
            <a:r>
              <a:rPr lang="de-AT" dirty="0"/>
              <a:t>, Butter, Gänseleber, Eigelb</a:t>
            </a:r>
          </a:p>
          <a:p>
            <a:r>
              <a:rPr lang="de-AT" dirty="0"/>
              <a:t>Supplemente: Coq10, Knoblauch, Vitamin C, Kalium, Magnesium, Lebertran</a:t>
            </a:r>
          </a:p>
          <a:p>
            <a:r>
              <a:rPr lang="de-AT" dirty="0"/>
              <a:t>Tee: </a:t>
            </a:r>
            <a:r>
              <a:rPr lang="de-AT" dirty="0" err="1"/>
              <a:t>Weissdorn</a:t>
            </a:r>
            <a:r>
              <a:rPr lang="de-AT" dirty="0"/>
              <a:t>, Lindenblüten, Schafgarbe, Mistel, Hibiskus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8615736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Impressum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de-DE" dirty="0"/>
              <a:t>Dr. Herbert </a:t>
            </a:r>
            <a:r>
              <a:rPr lang="de-DE" dirty="0" err="1"/>
              <a:t>Bronnenmayer</a:t>
            </a:r>
            <a:r>
              <a:rPr lang="de-DE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 err="1"/>
              <a:t>WellMed</a:t>
            </a:r>
            <a:r>
              <a:rPr lang="de-DE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 err="1"/>
              <a:t>Dr.Riesenhuberstrasse</a:t>
            </a:r>
            <a:r>
              <a:rPr lang="de-DE" dirty="0"/>
              <a:t> 6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4560 </a:t>
            </a:r>
            <a:r>
              <a:rPr lang="de-DE" dirty="0" err="1"/>
              <a:t>Micheldorf</a:t>
            </a:r>
            <a:endParaRPr lang="de-DE" dirty="0"/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T: 07582 64496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@ </a:t>
            </a:r>
            <a:r>
              <a:rPr lang="de-DE" u="sng" dirty="0">
                <a:hlinkClick r:id="rId2"/>
              </a:rPr>
              <a:t>wellmed@netway.at</a:t>
            </a:r>
            <a:r>
              <a:rPr lang="de-DE" dirty="0"/>
              <a:t>  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Die Informationen unterliegen keinem Copyright, sind wissenschaftliches Allgemeinwissen. Zusammenstellung </a:t>
            </a:r>
            <a:r>
              <a:rPr lang="de-AT" dirty="0"/>
              <a:t>Dr. Herbert </a:t>
            </a:r>
            <a:r>
              <a:rPr lang="de-AT" dirty="0" err="1"/>
              <a:t>Bronennmayer</a:t>
            </a:r>
            <a:r>
              <a:rPr lang="de-AT" dirty="0"/>
              <a:t>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4101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Kosmetika    </a:t>
            </a:r>
            <a:r>
              <a:rPr lang="de-AT" sz="2400" dirty="0"/>
              <a:t>Toxine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Alkohol </a:t>
            </a:r>
            <a:r>
              <a:rPr lang="de-AT" dirty="0"/>
              <a:t>(</a:t>
            </a:r>
            <a:r>
              <a:rPr lang="de-AT" dirty="0" err="1"/>
              <a:t>Isopropyl</a:t>
            </a:r>
            <a:r>
              <a:rPr lang="de-AT" dirty="0"/>
              <a:t>) – giftiges Lösungsmittel, Übelkeit, Erbrechen, Kopfschmerzen, Hitzewallungen, Depressionen, Austrocknung von Haar und Haut, in Haartönungen, Körpercremes, Handlotionen, Aftershaves, Duftstoffen</a:t>
            </a:r>
          </a:p>
          <a:p>
            <a:r>
              <a:rPr lang="de-AT" dirty="0"/>
              <a:t>Duftstoffe – Kopfschmerzen, Schwindel, Hitzewallungen, Atemprobleme, Erbrechen, Hautreizungen, Überempfindlichkeitsreaktionen, Krebserreger, </a:t>
            </a:r>
          </a:p>
          <a:p>
            <a:r>
              <a:rPr lang="de-AT" dirty="0"/>
              <a:t>SKIN DEEP 24 überprüft 14.000 Produkte von 1000 Marken         &gt;&gt;&gt;     NATURKOSMETIK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4562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Entzündungshemmende Ernährung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Grünblättriges Gemüse</a:t>
            </a:r>
          </a:p>
          <a:p>
            <a:r>
              <a:rPr lang="de-AT" dirty="0"/>
              <a:t>Petersilie</a:t>
            </a:r>
          </a:p>
          <a:p>
            <a:r>
              <a:rPr lang="de-AT" dirty="0"/>
              <a:t>Karotten</a:t>
            </a:r>
          </a:p>
          <a:p>
            <a:r>
              <a:rPr lang="de-AT" dirty="0"/>
              <a:t>Schnittlauch</a:t>
            </a:r>
          </a:p>
          <a:p>
            <a:r>
              <a:rPr lang="de-AT" dirty="0"/>
              <a:t>Kürbis</a:t>
            </a:r>
          </a:p>
        </p:txBody>
      </p:sp>
    </p:spTree>
    <p:extLst>
      <p:ext uri="{BB962C8B-B14F-4D97-AF65-F5344CB8AC3E}">
        <p14:creationId xmlns:p14="http://schemas.microsoft.com/office/powerpoint/2010/main" val="288426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Entzündungshemmende Ernährung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Zwiebel</a:t>
            </a:r>
            <a:endParaRPr lang="de-AT" dirty="0"/>
          </a:p>
          <a:p>
            <a:r>
              <a:rPr lang="de-AT" dirty="0"/>
              <a:t>Chinakohl</a:t>
            </a:r>
          </a:p>
          <a:p>
            <a:r>
              <a:rPr lang="de-AT" dirty="0">
                <a:solidFill>
                  <a:srgbClr val="FF0000"/>
                </a:solidFill>
              </a:rPr>
              <a:t>Avocado</a:t>
            </a:r>
          </a:p>
          <a:p>
            <a:r>
              <a:rPr lang="de-AT" dirty="0">
                <a:solidFill>
                  <a:srgbClr val="FF0000"/>
                </a:solidFill>
              </a:rPr>
              <a:t>Apfelessig</a:t>
            </a:r>
          </a:p>
          <a:p>
            <a:r>
              <a:rPr lang="de-AT" dirty="0" err="1">
                <a:solidFill>
                  <a:srgbClr val="FF0000"/>
                </a:solidFill>
              </a:rPr>
              <a:t>Konjaknudeln</a:t>
            </a:r>
            <a:endParaRPr lang="de-A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26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Entzündungshemmende Ernährung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Sellerie</a:t>
            </a:r>
          </a:p>
          <a:p>
            <a:r>
              <a:rPr lang="de-AT" dirty="0"/>
              <a:t>Rüben</a:t>
            </a:r>
          </a:p>
          <a:p>
            <a:r>
              <a:rPr lang="de-AT" dirty="0"/>
              <a:t>Brokkoli</a:t>
            </a:r>
          </a:p>
          <a:p>
            <a:r>
              <a:rPr lang="de-AT" dirty="0"/>
              <a:t>Heidelbeeren</a:t>
            </a:r>
          </a:p>
          <a:p>
            <a:r>
              <a:rPr lang="de-AT" dirty="0"/>
              <a:t>Ananas</a:t>
            </a:r>
          </a:p>
        </p:txBody>
      </p:sp>
    </p:spTree>
    <p:extLst>
      <p:ext uri="{BB962C8B-B14F-4D97-AF65-F5344CB8AC3E}">
        <p14:creationId xmlns:p14="http://schemas.microsoft.com/office/powerpoint/2010/main" val="288426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Entzündungshemmende Ernährung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Lachs</a:t>
            </a:r>
            <a:endParaRPr lang="de-AT" dirty="0"/>
          </a:p>
          <a:p>
            <a:r>
              <a:rPr lang="de-AT" dirty="0">
                <a:solidFill>
                  <a:srgbClr val="FF0000"/>
                </a:solidFill>
              </a:rPr>
              <a:t>Knochenbrühe</a:t>
            </a:r>
          </a:p>
          <a:p>
            <a:r>
              <a:rPr lang="de-AT" dirty="0">
                <a:solidFill>
                  <a:srgbClr val="FF0000"/>
                </a:solidFill>
              </a:rPr>
              <a:t>Zitrone</a:t>
            </a:r>
          </a:p>
          <a:p>
            <a:r>
              <a:rPr lang="de-AT" dirty="0">
                <a:solidFill>
                  <a:srgbClr val="FF0000"/>
                </a:solidFill>
              </a:rPr>
              <a:t>Natursalz</a:t>
            </a:r>
          </a:p>
          <a:p>
            <a:r>
              <a:rPr lang="de-AT" dirty="0">
                <a:solidFill>
                  <a:srgbClr val="FF0000"/>
                </a:solidFill>
              </a:rPr>
              <a:t>Kürbiskerne</a:t>
            </a:r>
          </a:p>
        </p:txBody>
      </p:sp>
    </p:spTree>
    <p:extLst>
      <p:ext uri="{BB962C8B-B14F-4D97-AF65-F5344CB8AC3E}">
        <p14:creationId xmlns:p14="http://schemas.microsoft.com/office/powerpoint/2010/main" val="288426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Entzündungshemmende Ernährung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Walnüsse</a:t>
            </a:r>
          </a:p>
          <a:p>
            <a:r>
              <a:rPr lang="de-AT" dirty="0">
                <a:solidFill>
                  <a:srgbClr val="FF0000"/>
                </a:solidFill>
              </a:rPr>
              <a:t>Kokosöl</a:t>
            </a:r>
          </a:p>
          <a:p>
            <a:r>
              <a:rPr lang="de-AT" dirty="0" err="1"/>
              <a:t>Chiasamen</a:t>
            </a:r>
            <a:endParaRPr lang="de-AT" dirty="0"/>
          </a:p>
          <a:p>
            <a:r>
              <a:rPr lang="de-AT" dirty="0"/>
              <a:t>Leinsamen</a:t>
            </a:r>
          </a:p>
          <a:p>
            <a:r>
              <a:rPr lang="de-AT" dirty="0">
                <a:solidFill>
                  <a:srgbClr val="FF0000"/>
                </a:solidFill>
              </a:rPr>
              <a:t>Kurkuma</a:t>
            </a:r>
          </a:p>
          <a:p>
            <a:r>
              <a:rPr lang="de-AT" dirty="0">
                <a:solidFill>
                  <a:srgbClr val="FF0000"/>
                </a:solidFill>
              </a:rPr>
              <a:t>Ingwer</a:t>
            </a:r>
          </a:p>
          <a:p>
            <a:r>
              <a:rPr lang="de-AT" dirty="0" err="1"/>
              <a:t>Probiotika</a:t>
            </a:r>
            <a:endParaRPr lang="de-AT" dirty="0"/>
          </a:p>
          <a:p>
            <a:r>
              <a:rPr lang="de-AT" dirty="0" err="1"/>
              <a:t>Grüntee</a:t>
            </a:r>
            <a:endParaRPr lang="de-AT" dirty="0"/>
          </a:p>
          <a:p>
            <a:r>
              <a:rPr lang="de-AT" dirty="0" err="1"/>
              <a:t>Adaptogene</a:t>
            </a:r>
            <a:r>
              <a:rPr lang="de-AT" dirty="0"/>
              <a:t>: </a:t>
            </a:r>
            <a:r>
              <a:rPr lang="de-AT" dirty="0" err="1"/>
              <a:t>Ashwaghanda</a:t>
            </a:r>
            <a:r>
              <a:rPr lang="de-AT" dirty="0"/>
              <a:t>, </a:t>
            </a:r>
            <a:r>
              <a:rPr lang="de-AT" dirty="0" err="1"/>
              <a:t>Rhodiola</a:t>
            </a:r>
            <a:r>
              <a:rPr lang="de-AT" dirty="0"/>
              <a:t>, Ginseng, </a:t>
            </a:r>
            <a:r>
              <a:rPr lang="de-AT" dirty="0" err="1"/>
              <a:t>Phosphatidylserine</a:t>
            </a:r>
            <a:r>
              <a:rPr lang="de-AT" dirty="0"/>
              <a:t>, </a:t>
            </a:r>
            <a:r>
              <a:rPr lang="de-AT" dirty="0" err="1"/>
              <a:t>Maca</a:t>
            </a:r>
            <a:endParaRPr lang="de-AT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426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Leaky</a:t>
            </a:r>
            <a:r>
              <a:rPr lang="de-AT" dirty="0"/>
              <a:t> Gut Syndrom    </a:t>
            </a:r>
            <a:r>
              <a:rPr lang="de-AT" sz="2400" dirty="0"/>
              <a:t>Zusammenhänge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Rheuma</a:t>
            </a:r>
          </a:p>
          <a:p>
            <a:r>
              <a:rPr lang="de-AT" dirty="0"/>
              <a:t>Psoriasis</a:t>
            </a:r>
          </a:p>
          <a:p>
            <a:r>
              <a:rPr lang="de-AT" dirty="0"/>
              <a:t>Neurodermitis</a:t>
            </a:r>
          </a:p>
          <a:p>
            <a:r>
              <a:rPr lang="de-AT" dirty="0"/>
              <a:t>Reizdarm</a:t>
            </a:r>
          </a:p>
          <a:p>
            <a:r>
              <a:rPr lang="de-AT" dirty="0"/>
              <a:t>Chronisches Müdigkeitssyndrom</a:t>
            </a:r>
          </a:p>
          <a:p>
            <a:r>
              <a:rPr lang="de-AT" dirty="0"/>
              <a:t>Diabetes 1</a:t>
            </a:r>
          </a:p>
        </p:txBody>
      </p:sp>
    </p:spTree>
    <p:extLst>
      <p:ext uri="{BB962C8B-B14F-4D97-AF65-F5344CB8AC3E}">
        <p14:creationId xmlns:p14="http://schemas.microsoft.com/office/powerpoint/2010/main" val="3050930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Bioaktive Substanzen</a:t>
            </a:r>
            <a:endParaRPr lang="de-DE" dirty="0"/>
          </a:p>
        </p:txBody>
      </p:sp>
      <p:graphicFrame>
        <p:nvGraphicFramePr>
          <p:cNvPr id="4" name="Object 2">
            <a:hlinkClick r:id="" action="ppaction://ole?verb=0"/>
          </p:cNvPr>
          <p:cNvGraphicFramePr>
            <a:graphicFrameLocks noGrp="1"/>
          </p:cNvGraphicFramePr>
          <p:nvPr>
            <p:ph idx="1"/>
          </p:nvPr>
        </p:nvGraphicFramePr>
        <p:xfrm>
          <a:off x="1381581" y="2160588"/>
          <a:ext cx="7188876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3" imgW="9444563" imgH="5099168" progId="Word.Document.8">
                  <p:embed/>
                </p:oleObj>
              </mc:Choice>
              <mc:Fallback>
                <p:oleObj name="Document" r:id="rId3" imgW="9444563" imgH="5099168" progId="Word.Document.8">
                  <p:embed/>
                  <p:pic>
                    <p:nvPicPr>
                      <p:cNvPr id="681986" name="Object 2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581" y="2160588"/>
                        <a:ext cx="7188876" cy="388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69696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808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34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Leaky</a:t>
            </a:r>
            <a:r>
              <a:rPr lang="de-AT" dirty="0"/>
              <a:t> Gut Syndrom    </a:t>
            </a:r>
            <a:r>
              <a:rPr lang="de-AT" sz="2400" dirty="0"/>
              <a:t>Zusammenhänge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Zöliakie</a:t>
            </a:r>
            <a:endParaRPr lang="de-AT" dirty="0"/>
          </a:p>
          <a:p>
            <a:r>
              <a:rPr lang="de-AT" dirty="0"/>
              <a:t>Multiple Sklerose</a:t>
            </a:r>
          </a:p>
          <a:p>
            <a:r>
              <a:rPr lang="de-AT" dirty="0"/>
              <a:t>Herzkrankheiten</a:t>
            </a:r>
          </a:p>
          <a:p>
            <a:r>
              <a:rPr lang="de-AT" dirty="0"/>
              <a:t>Migräne , Kopfschmerzen</a:t>
            </a:r>
          </a:p>
          <a:p>
            <a:r>
              <a:rPr lang="de-AT" dirty="0"/>
              <a:t>Autismus</a:t>
            </a:r>
          </a:p>
          <a:p>
            <a:r>
              <a:rPr lang="de-AT" dirty="0"/>
              <a:t>Parkinson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0930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Leaky</a:t>
            </a:r>
            <a:r>
              <a:rPr lang="de-AT" dirty="0"/>
              <a:t> Gut Syndrom    </a:t>
            </a:r>
            <a:r>
              <a:rPr lang="de-AT" sz="2400" dirty="0"/>
              <a:t>Zusammenhänge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Chronische Gelenkschmerzen</a:t>
            </a:r>
          </a:p>
          <a:p>
            <a:r>
              <a:rPr lang="de-AT" dirty="0"/>
              <a:t>Chronische Muskelschmerzen</a:t>
            </a:r>
          </a:p>
          <a:p>
            <a:r>
              <a:rPr lang="de-AT" dirty="0"/>
              <a:t>Konzentrationsstörungen</a:t>
            </a:r>
          </a:p>
          <a:p>
            <a:r>
              <a:rPr lang="de-AT" dirty="0"/>
              <a:t>Blähungen</a:t>
            </a:r>
          </a:p>
          <a:p>
            <a:r>
              <a:rPr lang="de-AT" dirty="0"/>
              <a:t>Migräne</a:t>
            </a:r>
          </a:p>
          <a:p>
            <a:r>
              <a:rPr lang="de-AT" dirty="0"/>
              <a:t>Stimmungsschwankungen bis Depressionen</a:t>
            </a:r>
          </a:p>
          <a:p>
            <a:r>
              <a:rPr lang="de-AT" dirty="0"/>
              <a:t>Nervosität</a:t>
            </a:r>
          </a:p>
        </p:txBody>
      </p:sp>
    </p:spTree>
    <p:extLst>
      <p:ext uri="{BB962C8B-B14F-4D97-AF65-F5344CB8AC3E}">
        <p14:creationId xmlns:p14="http://schemas.microsoft.com/office/powerpoint/2010/main" val="724346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Leaky</a:t>
            </a:r>
            <a:r>
              <a:rPr lang="de-AT" dirty="0"/>
              <a:t> Gut Syndrom    </a:t>
            </a:r>
            <a:r>
              <a:rPr lang="de-AT" sz="2400" dirty="0"/>
              <a:t>Zusammenhänge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Akne</a:t>
            </a:r>
          </a:p>
          <a:p>
            <a:r>
              <a:rPr lang="de-AT" dirty="0"/>
              <a:t>Ekzeme</a:t>
            </a:r>
          </a:p>
          <a:p>
            <a:r>
              <a:rPr lang="de-AT" dirty="0"/>
              <a:t>Schwaches Immunsystem</a:t>
            </a:r>
          </a:p>
          <a:p>
            <a:r>
              <a:rPr lang="de-AT" dirty="0"/>
              <a:t>Blasen / Scheideninfekte</a:t>
            </a:r>
          </a:p>
          <a:p>
            <a:r>
              <a:rPr lang="de-AT" dirty="0"/>
              <a:t>Chronische Müdigkeit</a:t>
            </a:r>
          </a:p>
          <a:p>
            <a:r>
              <a:rPr lang="de-AT" dirty="0"/>
              <a:t>Nahrungsmittelintoleranzen</a:t>
            </a:r>
          </a:p>
          <a:p>
            <a:r>
              <a:rPr lang="de-AT" dirty="0"/>
              <a:t>Reizdarmbeschwerden </a:t>
            </a:r>
            <a:r>
              <a:rPr lang="de-AT" dirty="0" err="1"/>
              <a:t>etc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4346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Leaky</a:t>
            </a:r>
            <a:r>
              <a:rPr lang="de-AT" dirty="0"/>
              <a:t> Gut    </a:t>
            </a:r>
            <a:r>
              <a:rPr lang="de-AT" sz="2400" dirty="0"/>
              <a:t>Heilsame 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Markknochensuppe</a:t>
            </a:r>
          </a:p>
          <a:p>
            <a:r>
              <a:rPr lang="de-AT" dirty="0"/>
              <a:t>Kokosöl</a:t>
            </a:r>
          </a:p>
          <a:p>
            <a:r>
              <a:rPr lang="de-AT" dirty="0"/>
              <a:t>Kokosbutter</a:t>
            </a:r>
          </a:p>
          <a:p>
            <a:r>
              <a:rPr lang="de-AT" dirty="0"/>
              <a:t>Apfelessig</a:t>
            </a:r>
          </a:p>
          <a:p>
            <a:r>
              <a:rPr lang="de-AT" dirty="0"/>
              <a:t>Ghee</a:t>
            </a:r>
          </a:p>
        </p:txBody>
      </p:sp>
    </p:spTree>
    <p:extLst>
      <p:ext uri="{BB962C8B-B14F-4D97-AF65-F5344CB8AC3E}">
        <p14:creationId xmlns:p14="http://schemas.microsoft.com/office/powerpoint/2010/main" val="1949033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Leaky</a:t>
            </a:r>
            <a:r>
              <a:rPr lang="de-AT" dirty="0"/>
              <a:t> Gut    </a:t>
            </a:r>
            <a:r>
              <a:rPr lang="de-AT" sz="2400" dirty="0"/>
              <a:t>Heilsame 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Tierische </a:t>
            </a:r>
            <a:r>
              <a:rPr lang="de-AT" dirty="0"/>
              <a:t>Gelatine</a:t>
            </a:r>
          </a:p>
          <a:p>
            <a:r>
              <a:rPr lang="de-AT" dirty="0"/>
              <a:t>Ingwer</a:t>
            </a:r>
          </a:p>
          <a:p>
            <a:r>
              <a:rPr lang="de-AT" dirty="0"/>
              <a:t>Pfefferminz</a:t>
            </a:r>
          </a:p>
          <a:p>
            <a:r>
              <a:rPr lang="de-AT" dirty="0"/>
              <a:t>Fermentiertes Gemüse</a:t>
            </a:r>
          </a:p>
          <a:p>
            <a:r>
              <a:rPr lang="de-AT" dirty="0"/>
              <a:t>Kürbiskerne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9033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LGS      </a:t>
            </a:r>
            <a:r>
              <a:rPr lang="de-AT" sz="2400" dirty="0"/>
              <a:t>Ursachen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 dirty="0"/>
              <a:t>Viel Zucker</a:t>
            </a:r>
          </a:p>
          <a:p>
            <a:r>
              <a:rPr lang="de-AT" dirty="0"/>
              <a:t>Viel isolierte Kohlehydrate (</a:t>
            </a:r>
            <a:r>
              <a:rPr lang="de-AT" dirty="0" err="1"/>
              <a:t>Weissmehlprodukte</a:t>
            </a:r>
            <a:r>
              <a:rPr lang="de-AT" dirty="0"/>
              <a:t>, </a:t>
            </a:r>
            <a:r>
              <a:rPr lang="de-AT" dirty="0" err="1"/>
              <a:t>weisser</a:t>
            </a:r>
            <a:r>
              <a:rPr lang="de-AT" dirty="0"/>
              <a:t> Reis)</a:t>
            </a:r>
          </a:p>
          <a:p>
            <a:r>
              <a:rPr lang="de-AT" dirty="0"/>
              <a:t>Wenig Ballaststoffe</a:t>
            </a:r>
          </a:p>
          <a:p>
            <a:r>
              <a:rPr lang="de-AT" dirty="0"/>
              <a:t>Wenig Gemüse</a:t>
            </a:r>
          </a:p>
          <a:p>
            <a:r>
              <a:rPr lang="de-AT" dirty="0"/>
              <a:t>Raffinierte Pflanzenöle</a:t>
            </a:r>
          </a:p>
          <a:p>
            <a:r>
              <a:rPr lang="de-AT" dirty="0"/>
              <a:t>Alkoholische Getränke</a:t>
            </a:r>
          </a:p>
        </p:txBody>
      </p:sp>
    </p:spTree>
    <p:extLst>
      <p:ext uri="{BB962C8B-B14F-4D97-AF65-F5344CB8AC3E}">
        <p14:creationId xmlns:p14="http://schemas.microsoft.com/office/powerpoint/2010/main" val="2272538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LGS      </a:t>
            </a:r>
            <a:r>
              <a:rPr lang="de-AT" sz="2400" dirty="0"/>
              <a:t>Ursachen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/>
              <a:t>Glutensensibilität</a:t>
            </a:r>
            <a:endParaRPr lang="de-AT" dirty="0"/>
          </a:p>
          <a:p>
            <a:r>
              <a:rPr lang="de-AT" dirty="0"/>
              <a:t>Kaseinunverträglichkeit</a:t>
            </a:r>
          </a:p>
          <a:p>
            <a:r>
              <a:rPr lang="de-AT" dirty="0"/>
              <a:t>Schmerzmittel</a:t>
            </a:r>
          </a:p>
          <a:p>
            <a:r>
              <a:rPr lang="de-AT" dirty="0"/>
              <a:t>Antibiotika</a:t>
            </a:r>
          </a:p>
          <a:p>
            <a:r>
              <a:rPr lang="de-AT" dirty="0"/>
              <a:t>Cortison</a:t>
            </a:r>
          </a:p>
          <a:p>
            <a:r>
              <a:rPr lang="de-AT" dirty="0"/>
              <a:t>Bestrahlungen, Chemotherapie</a:t>
            </a:r>
          </a:p>
          <a:p>
            <a:r>
              <a:rPr lang="de-AT" dirty="0"/>
              <a:t>Candida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2538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LGS      </a:t>
            </a:r>
            <a:r>
              <a:rPr lang="de-AT" sz="2400" dirty="0"/>
              <a:t>Ursachen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Stress</a:t>
            </a:r>
          </a:p>
          <a:p>
            <a:r>
              <a:rPr lang="de-AT" dirty="0"/>
              <a:t>Trauer</a:t>
            </a:r>
          </a:p>
          <a:p>
            <a:r>
              <a:rPr lang="de-AT" dirty="0"/>
              <a:t>Trennung</a:t>
            </a:r>
          </a:p>
          <a:p>
            <a:r>
              <a:rPr lang="de-AT" dirty="0"/>
              <a:t>Mobbing</a:t>
            </a:r>
          </a:p>
          <a:p>
            <a:r>
              <a:rPr lang="de-AT" dirty="0"/>
              <a:t>Panik</a:t>
            </a:r>
          </a:p>
        </p:txBody>
      </p:sp>
    </p:spTree>
    <p:extLst>
      <p:ext uri="{BB962C8B-B14F-4D97-AF65-F5344CB8AC3E}">
        <p14:creationId xmlns:p14="http://schemas.microsoft.com/office/powerpoint/2010/main" val="1557612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LGS      </a:t>
            </a:r>
            <a:r>
              <a:rPr lang="de-AT" sz="2400" dirty="0"/>
              <a:t>Ursachen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Angst</a:t>
            </a:r>
            <a:endParaRPr lang="de-AT" dirty="0"/>
          </a:p>
          <a:p>
            <a:r>
              <a:rPr lang="de-AT" dirty="0"/>
              <a:t>Vitalstoffmangel: </a:t>
            </a:r>
            <a:r>
              <a:rPr lang="de-AT" dirty="0" err="1"/>
              <a:t>Vit.A</a:t>
            </a:r>
            <a:r>
              <a:rPr lang="de-AT" dirty="0"/>
              <a:t>, Zink, </a:t>
            </a:r>
          </a:p>
          <a:p>
            <a:r>
              <a:rPr lang="de-AT" dirty="0"/>
              <a:t>Infektionen</a:t>
            </a:r>
          </a:p>
          <a:p>
            <a:r>
              <a:rPr lang="de-AT" dirty="0"/>
              <a:t>Nahrungsmittelunverträglichkeiten</a:t>
            </a:r>
          </a:p>
          <a:p>
            <a:r>
              <a:rPr lang="de-AT" dirty="0" err="1"/>
              <a:t>Kryptopyrrolurie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76128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LGS     </a:t>
            </a:r>
            <a:r>
              <a:rPr lang="de-AT" sz="2400" dirty="0"/>
              <a:t>Therapie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 dirty="0"/>
              <a:t>Leinsamenschleim</a:t>
            </a:r>
          </a:p>
          <a:p>
            <a:r>
              <a:rPr lang="de-AT" dirty="0"/>
              <a:t>Eibischwurzeltee</a:t>
            </a:r>
          </a:p>
          <a:p>
            <a:r>
              <a:rPr lang="de-AT" dirty="0" err="1"/>
              <a:t>Süssholzwurzeltee</a:t>
            </a:r>
            <a:endParaRPr lang="de-AT" dirty="0"/>
          </a:p>
          <a:p>
            <a:r>
              <a:rPr lang="de-AT" dirty="0" err="1"/>
              <a:t>Probiotika</a:t>
            </a:r>
            <a:endParaRPr lang="de-AT" dirty="0"/>
          </a:p>
          <a:p>
            <a:r>
              <a:rPr lang="de-AT" dirty="0"/>
              <a:t>Präbiotika</a:t>
            </a:r>
          </a:p>
          <a:p>
            <a:r>
              <a:rPr lang="de-AT" dirty="0"/>
              <a:t>Bentonit</a:t>
            </a:r>
          </a:p>
          <a:p>
            <a:r>
              <a:rPr lang="de-AT" dirty="0" err="1"/>
              <a:t>Candidabehandlung</a:t>
            </a:r>
            <a:endParaRPr lang="de-AT" dirty="0"/>
          </a:p>
          <a:p>
            <a:r>
              <a:rPr lang="de-AT" dirty="0"/>
              <a:t>L-Glutamin</a:t>
            </a:r>
          </a:p>
        </p:txBody>
      </p:sp>
    </p:spTree>
    <p:extLst>
      <p:ext uri="{BB962C8B-B14F-4D97-AF65-F5344CB8AC3E}">
        <p14:creationId xmlns:p14="http://schemas.microsoft.com/office/powerpoint/2010/main" val="355908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Bioaktive Substanzen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dirty="0"/>
              <a:t>	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347784"/>
            <a:ext cx="8596668" cy="401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982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LGS     </a:t>
            </a:r>
            <a:r>
              <a:rPr lang="de-AT" sz="2400" dirty="0"/>
              <a:t>Therapie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AT" dirty="0"/>
              <a:t>Gerstengras</a:t>
            </a:r>
          </a:p>
          <a:p>
            <a:r>
              <a:rPr lang="de-AT" dirty="0"/>
              <a:t>Avocado</a:t>
            </a:r>
          </a:p>
          <a:p>
            <a:r>
              <a:rPr lang="de-AT" dirty="0"/>
              <a:t>Grünes Blattgemüse</a:t>
            </a:r>
          </a:p>
          <a:p>
            <a:r>
              <a:rPr lang="de-AT" dirty="0"/>
              <a:t>Enzyme</a:t>
            </a:r>
          </a:p>
          <a:p>
            <a:r>
              <a:rPr lang="de-AT" dirty="0"/>
              <a:t>Bitterstoffe</a:t>
            </a:r>
          </a:p>
          <a:p>
            <a:r>
              <a:rPr lang="de-AT" dirty="0"/>
              <a:t>Vitalstoffe</a:t>
            </a:r>
          </a:p>
          <a:p>
            <a:r>
              <a:rPr lang="de-AT" dirty="0"/>
              <a:t>Antioxidantien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9086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Magen/Darm-Trakt      </a:t>
            </a:r>
            <a:r>
              <a:rPr lang="de-AT" sz="2400" dirty="0"/>
              <a:t>Erste-Hilfe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Aloe Vera</a:t>
            </a:r>
          </a:p>
          <a:p>
            <a:r>
              <a:rPr lang="de-AT" dirty="0"/>
              <a:t>Artischocken</a:t>
            </a:r>
          </a:p>
          <a:p>
            <a:r>
              <a:rPr lang="de-AT" dirty="0"/>
              <a:t>Bitterstoffe</a:t>
            </a:r>
          </a:p>
          <a:p>
            <a:r>
              <a:rPr lang="de-AT" dirty="0"/>
              <a:t>Sauerkrautsaft</a:t>
            </a:r>
          </a:p>
          <a:p>
            <a:r>
              <a:rPr lang="de-AT" dirty="0"/>
              <a:t>Enzyme</a:t>
            </a:r>
          </a:p>
          <a:p>
            <a:r>
              <a:rPr lang="de-AT" dirty="0"/>
              <a:t>Leinsamen</a:t>
            </a:r>
          </a:p>
          <a:p>
            <a:r>
              <a:rPr lang="de-AT" dirty="0"/>
              <a:t>Ingwer</a:t>
            </a:r>
          </a:p>
          <a:p>
            <a:r>
              <a:rPr lang="de-AT" dirty="0"/>
              <a:t>Pfefferminztee</a:t>
            </a:r>
          </a:p>
          <a:p>
            <a:r>
              <a:rPr lang="de-AT" dirty="0"/>
              <a:t>Butter</a:t>
            </a:r>
          </a:p>
          <a:p>
            <a:endParaRPr lang="de-AT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60663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Magen/Darm-Trakt      </a:t>
            </a:r>
            <a:r>
              <a:rPr lang="de-AT" sz="2400" dirty="0" err="1"/>
              <a:t>Nutrienten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Vitamin A, B-Komplex, C, D, E</a:t>
            </a:r>
          </a:p>
          <a:p>
            <a:r>
              <a:rPr lang="de-AT" dirty="0"/>
              <a:t>Eiweiß</a:t>
            </a:r>
          </a:p>
          <a:p>
            <a:r>
              <a:rPr lang="de-AT" dirty="0" err="1"/>
              <a:t>Phosphatidylcholine</a:t>
            </a:r>
            <a:endParaRPr lang="de-AT" dirty="0"/>
          </a:p>
          <a:p>
            <a:r>
              <a:rPr lang="de-AT" dirty="0"/>
              <a:t>CoQ10</a:t>
            </a:r>
          </a:p>
          <a:p>
            <a:r>
              <a:rPr lang="de-AT" dirty="0"/>
              <a:t>Cholesterin</a:t>
            </a:r>
          </a:p>
        </p:txBody>
      </p:sp>
    </p:spTree>
    <p:extLst>
      <p:ext uri="{BB962C8B-B14F-4D97-AF65-F5344CB8AC3E}">
        <p14:creationId xmlns:p14="http://schemas.microsoft.com/office/powerpoint/2010/main" val="1372449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Magen/Darm-Trakt      </a:t>
            </a:r>
            <a:r>
              <a:rPr lang="de-AT" sz="2400" dirty="0" err="1"/>
              <a:t>Nutrienten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Salz</a:t>
            </a:r>
            <a:endParaRPr lang="de-AT" dirty="0"/>
          </a:p>
          <a:p>
            <a:r>
              <a:rPr lang="de-AT" dirty="0"/>
              <a:t>Kalzium</a:t>
            </a:r>
          </a:p>
          <a:p>
            <a:r>
              <a:rPr lang="de-AT" dirty="0"/>
              <a:t>Kalium</a:t>
            </a:r>
          </a:p>
          <a:p>
            <a:r>
              <a:rPr lang="de-AT" dirty="0"/>
              <a:t>Zink</a:t>
            </a:r>
          </a:p>
          <a:p>
            <a:r>
              <a:rPr lang="de-AT" dirty="0"/>
              <a:t>Bakterien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24493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Markknochensuppe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Natürliches schleimbildendes Hustenmittel</a:t>
            </a:r>
          </a:p>
          <a:p>
            <a:r>
              <a:rPr lang="de-AT" dirty="0"/>
              <a:t>Knochenaufbaumittel</a:t>
            </a:r>
          </a:p>
          <a:p>
            <a:r>
              <a:rPr lang="de-AT" dirty="0"/>
              <a:t>Gelenksschmerzreduktion</a:t>
            </a:r>
          </a:p>
          <a:p>
            <a:r>
              <a:rPr lang="de-AT" dirty="0"/>
              <a:t>Gesunde Haare und Nägel</a:t>
            </a:r>
          </a:p>
          <a:p>
            <a:r>
              <a:rPr lang="de-AT" dirty="0"/>
              <a:t>Darmheilung</a:t>
            </a:r>
          </a:p>
        </p:txBody>
      </p:sp>
    </p:spTree>
    <p:extLst>
      <p:ext uri="{BB962C8B-B14F-4D97-AF65-F5344CB8AC3E}">
        <p14:creationId xmlns:p14="http://schemas.microsoft.com/office/powerpoint/2010/main" val="5381215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Markknochensuppe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Virenhemmung</a:t>
            </a:r>
          </a:p>
          <a:p>
            <a:r>
              <a:rPr lang="de-AT" dirty="0"/>
              <a:t>Schwellungsreduktion</a:t>
            </a:r>
          </a:p>
          <a:p>
            <a:r>
              <a:rPr lang="de-AT" dirty="0"/>
              <a:t>Nervenberuhigung</a:t>
            </a:r>
          </a:p>
          <a:p>
            <a:r>
              <a:rPr lang="de-AT" dirty="0"/>
              <a:t>Verkürzt Erholungszeiten</a:t>
            </a:r>
          </a:p>
          <a:p>
            <a:r>
              <a:rPr lang="de-AT" dirty="0"/>
              <a:t>Reduziert Arterienverkalkung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81215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Tierische Gelatine      </a:t>
            </a:r>
            <a:r>
              <a:rPr lang="de-AT" sz="2400" dirty="0"/>
              <a:t>Sulz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Gelenke</a:t>
            </a:r>
          </a:p>
          <a:p>
            <a:r>
              <a:rPr lang="de-AT" dirty="0"/>
              <a:t>Darm – Entzündungsreduktion, Verdauung</a:t>
            </a:r>
          </a:p>
          <a:p>
            <a:r>
              <a:rPr lang="de-AT" dirty="0"/>
              <a:t>Haut – Alterung, Falten</a:t>
            </a:r>
          </a:p>
          <a:p>
            <a:r>
              <a:rPr lang="de-AT" dirty="0"/>
              <a:t>Neurologische Wirkungen</a:t>
            </a:r>
          </a:p>
          <a:p>
            <a:r>
              <a:rPr lang="de-AT" dirty="0"/>
              <a:t>Schilddrüsenunterstützung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55495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Kokosöl</a:t>
            </a:r>
            <a:br>
              <a:rPr lang="de-AT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Gewichtskontrolle</a:t>
            </a:r>
          </a:p>
          <a:p>
            <a:r>
              <a:rPr lang="de-AT" dirty="0"/>
              <a:t>Stoffwechselförderung</a:t>
            </a:r>
          </a:p>
          <a:p>
            <a:r>
              <a:rPr lang="de-AT" dirty="0"/>
              <a:t>Immunstärkung</a:t>
            </a:r>
          </a:p>
          <a:p>
            <a:r>
              <a:rPr lang="de-AT" dirty="0"/>
              <a:t>Verlangsamt Hautalterung</a:t>
            </a:r>
          </a:p>
          <a:p>
            <a:r>
              <a:rPr lang="de-AT" dirty="0"/>
              <a:t>Hilft Blutzuckerregulation</a:t>
            </a:r>
          </a:p>
          <a:p>
            <a:r>
              <a:rPr lang="de-AT" dirty="0"/>
              <a:t>Hilft Cholesterin regulieren</a:t>
            </a:r>
          </a:p>
        </p:txBody>
      </p:sp>
    </p:spTree>
    <p:extLst>
      <p:ext uri="{BB962C8B-B14F-4D97-AF65-F5344CB8AC3E}">
        <p14:creationId xmlns:p14="http://schemas.microsoft.com/office/powerpoint/2010/main" val="13042950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Kokosöl</a:t>
            </a:r>
            <a:br>
              <a:rPr lang="de-AT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Stabilisiert </a:t>
            </a:r>
            <a:r>
              <a:rPr lang="de-AT" dirty="0"/>
              <a:t>Energiehaushalt</a:t>
            </a:r>
          </a:p>
          <a:p>
            <a:r>
              <a:rPr lang="de-AT" dirty="0"/>
              <a:t>Hilft bei </a:t>
            </a:r>
            <a:r>
              <a:rPr lang="de-AT" dirty="0" err="1"/>
              <a:t>Candidainfektion</a:t>
            </a:r>
            <a:endParaRPr lang="de-AT" dirty="0"/>
          </a:p>
          <a:p>
            <a:r>
              <a:rPr lang="de-AT" dirty="0"/>
              <a:t>Effektive Alzheimerbehandlung</a:t>
            </a:r>
          </a:p>
          <a:p>
            <a:r>
              <a:rPr lang="de-AT" dirty="0"/>
              <a:t>Heilt Ekzeme, Psoriasis, </a:t>
            </a:r>
            <a:r>
              <a:rPr lang="de-AT" dirty="0" err="1"/>
              <a:t>Rosacea</a:t>
            </a:r>
            <a:r>
              <a:rPr lang="de-AT" dirty="0"/>
              <a:t>, Akne, Hautpilz</a:t>
            </a:r>
          </a:p>
          <a:p>
            <a:r>
              <a:rPr lang="de-AT" dirty="0"/>
              <a:t>Unterstützt Schilddrüse und Nebenniere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42950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Apfelessig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Verhindert Candida</a:t>
            </a:r>
          </a:p>
          <a:p>
            <a:r>
              <a:rPr lang="de-AT" dirty="0"/>
              <a:t>Normalisiert Darmflora</a:t>
            </a:r>
          </a:p>
          <a:p>
            <a:r>
              <a:rPr lang="de-AT" dirty="0"/>
              <a:t>Reduziert Cholesterin</a:t>
            </a:r>
          </a:p>
          <a:p>
            <a:r>
              <a:rPr lang="de-AT" dirty="0"/>
              <a:t>Hilft bei Gewichtsabnahme</a:t>
            </a:r>
          </a:p>
          <a:p>
            <a:r>
              <a:rPr lang="de-AT" dirty="0"/>
              <a:t>Stärkt Immunsystem</a:t>
            </a:r>
          </a:p>
          <a:p>
            <a:r>
              <a:rPr lang="de-AT" dirty="0"/>
              <a:t>Hautbehandlung</a:t>
            </a:r>
          </a:p>
          <a:p>
            <a:r>
              <a:rPr lang="de-AT" dirty="0"/>
              <a:t>Muskelschmerz</a:t>
            </a:r>
          </a:p>
        </p:txBody>
      </p:sp>
    </p:spTree>
    <p:extLst>
      <p:ext uri="{BB962C8B-B14F-4D97-AF65-F5344CB8AC3E}">
        <p14:creationId xmlns:p14="http://schemas.microsoft.com/office/powerpoint/2010/main" val="42374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8 krebsfördernde Nahrungsmittel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Zucker, Fruktose</a:t>
            </a:r>
          </a:p>
          <a:p>
            <a:r>
              <a:rPr lang="de-AT" dirty="0"/>
              <a:t>Konventionelle Fleischprodukte</a:t>
            </a:r>
          </a:p>
          <a:p>
            <a:r>
              <a:rPr lang="de-AT" dirty="0"/>
              <a:t>Geräuchertes, Nitrate in Eingelegtem</a:t>
            </a:r>
          </a:p>
          <a:p>
            <a:r>
              <a:rPr lang="de-AT" dirty="0"/>
              <a:t>Auszugsmehl</a:t>
            </a:r>
          </a:p>
          <a:p>
            <a:r>
              <a:rPr lang="de-AT" dirty="0"/>
              <a:t>Gehärtete Öle</a:t>
            </a:r>
          </a:p>
          <a:p>
            <a:r>
              <a:rPr lang="de-AT" dirty="0"/>
              <a:t>Mikrowellen Popcorn</a:t>
            </a:r>
          </a:p>
          <a:p>
            <a:r>
              <a:rPr lang="de-AT" dirty="0"/>
              <a:t>Gezüchteter Lachs</a:t>
            </a:r>
          </a:p>
          <a:p>
            <a:r>
              <a:rPr lang="de-AT" dirty="0"/>
              <a:t>Kartoffelchips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97610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Apfelessig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Fußdeodorans</a:t>
            </a:r>
            <a:endParaRPr lang="de-AT" dirty="0"/>
          </a:p>
          <a:p>
            <a:r>
              <a:rPr lang="de-AT" dirty="0"/>
              <a:t>Blutzuckerkontrolle</a:t>
            </a:r>
          </a:p>
          <a:p>
            <a:r>
              <a:rPr lang="de-AT" dirty="0"/>
              <a:t>Energie</a:t>
            </a:r>
          </a:p>
          <a:p>
            <a:r>
              <a:rPr lang="de-AT" dirty="0"/>
              <a:t>Balance des Metabolismus</a:t>
            </a:r>
          </a:p>
          <a:p>
            <a:r>
              <a:rPr lang="de-AT" dirty="0"/>
              <a:t>pH – Regulation der Haut</a:t>
            </a:r>
          </a:p>
          <a:p>
            <a:r>
              <a:rPr lang="de-AT" dirty="0"/>
              <a:t>Haarglanz</a:t>
            </a:r>
          </a:p>
          <a:p>
            <a:r>
              <a:rPr lang="de-AT" dirty="0"/>
              <a:t>GI-Beschwerden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7437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Ingwer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Bessert Diabetes</a:t>
            </a:r>
          </a:p>
          <a:p>
            <a:r>
              <a:rPr lang="de-AT" dirty="0"/>
              <a:t>Fördert Herzgesundheit</a:t>
            </a:r>
          </a:p>
          <a:p>
            <a:r>
              <a:rPr lang="de-AT" dirty="0"/>
              <a:t>Behandelt Morgenübelkeit</a:t>
            </a:r>
          </a:p>
          <a:p>
            <a:r>
              <a:rPr lang="de-AT" dirty="0"/>
              <a:t>Reduziert Gelenksschmerzen</a:t>
            </a:r>
          </a:p>
          <a:p>
            <a:r>
              <a:rPr lang="de-AT" dirty="0"/>
              <a:t>Reduziert Menstruationsbeschwerden</a:t>
            </a:r>
          </a:p>
        </p:txBody>
      </p:sp>
    </p:spTree>
    <p:extLst>
      <p:ext uri="{BB962C8B-B14F-4D97-AF65-F5344CB8AC3E}">
        <p14:creationId xmlns:p14="http://schemas.microsoft.com/office/powerpoint/2010/main" val="23550636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Ingwer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Krebsprävention</a:t>
            </a:r>
            <a:endParaRPr lang="de-AT" dirty="0"/>
          </a:p>
          <a:p>
            <a:r>
              <a:rPr lang="de-AT" dirty="0"/>
              <a:t>Verbessert Magenbeschwerden</a:t>
            </a:r>
          </a:p>
          <a:p>
            <a:r>
              <a:rPr lang="de-AT" dirty="0"/>
              <a:t>Behandelt Migräne</a:t>
            </a:r>
          </a:p>
          <a:p>
            <a:r>
              <a:rPr lang="de-AT" dirty="0"/>
              <a:t>Verhindert Erkältungen und Grippe</a:t>
            </a:r>
          </a:p>
          <a:p>
            <a:r>
              <a:rPr lang="de-AT" dirty="0"/>
              <a:t>Unterdrückt Husten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50636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Pfefferminze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Entspannung von Darmkrämpfen</a:t>
            </a:r>
          </a:p>
          <a:p>
            <a:r>
              <a:rPr lang="de-AT" dirty="0"/>
              <a:t>Mentaler Focus</a:t>
            </a:r>
          </a:p>
          <a:p>
            <a:r>
              <a:rPr lang="de-AT" dirty="0"/>
              <a:t>Reduktion Übelkeit</a:t>
            </a:r>
          </a:p>
          <a:p>
            <a:r>
              <a:rPr lang="de-AT" dirty="0"/>
              <a:t>Erfrischend</a:t>
            </a:r>
          </a:p>
          <a:p>
            <a:r>
              <a:rPr lang="de-AT" dirty="0"/>
              <a:t>Kopfschmerzreduktion</a:t>
            </a:r>
          </a:p>
          <a:p>
            <a:r>
              <a:rPr lang="de-AT" dirty="0"/>
              <a:t>Fieberreduktion</a:t>
            </a:r>
          </a:p>
          <a:p>
            <a:r>
              <a:rPr lang="de-AT" dirty="0"/>
              <a:t>Energie</a:t>
            </a:r>
          </a:p>
          <a:p>
            <a:r>
              <a:rPr lang="de-AT" dirty="0"/>
              <a:t>Zeckenentfernung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99297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Fermentiertes Gemüse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Verbessert Verdauung</a:t>
            </a:r>
          </a:p>
          <a:p>
            <a:r>
              <a:rPr lang="de-AT" dirty="0"/>
              <a:t>Erhöht Vitamingehalt</a:t>
            </a:r>
          </a:p>
          <a:p>
            <a:r>
              <a:rPr lang="de-AT" dirty="0"/>
              <a:t>Verbessert Vitaminaufnahme</a:t>
            </a:r>
          </a:p>
          <a:p>
            <a:r>
              <a:rPr lang="de-AT" dirty="0"/>
              <a:t>Reicher Enzymgehalt</a:t>
            </a:r>
          </a:p>
          <a:p>
            <a:r>
              <a:rPr lang="de-AT" dirty="0"/>
              <a:t>Regulation der Bakterienflora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71875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Kürbiskerne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Beste </a:t>
            </a:r>
            <a:r>
              <a:rPr lang="de-AT" dirty="0" err="1"/>
              <a:t>basenhältige</a:t>
            </a:r>
            <a:r>
              <a:rPr lang="de-AT" dirty="0"/>
              <a:t> Saaten</a:t>
            </a:r>
          </a:p>
          <a:p>
            <a:r>
              <a:rPr lang="de-AT" dirty="0"/>
              <a:t>Mineralreich: Magnesium, Eisen, Kupfer</a:t>
            </a:r>
          </a:p>
          <a:p>
            <a:r>
              <a:rPr lang="de-AT" dirty="0"/>
              <a:t>Zink: Natürlicher </a:t>
            </a:r>
            <a:r>
              <a:rPr lang="de-AT" dirty="0" err="1"/>
              <a:t>Osteoporoseschutz</a:t>
            </a:r>
            <a:endParaRPr lang="de-AT" dirty="0"/>
          </a:p>
          <a:p>
            <a:r>
              <a:rPr lang="de-AT" dirty="0"/>
              <a:t>Hautgesundheit</a:t>
            </a:r>
          </a:p>
          <a:p>
            <a:r>
              <a:rPr lang="de-AT" dirty="0"/>
              <a:t>Wundheilung</a:t>
            </a:r>
          </a:p>
          <a:p>
            <a:r>
              <a:rPr lang="de-AT" dirty="0"/>
              <a:t>Antioxidans</a:t>
            </a:r>
          </a:p>
          <a:p>
            <a:r>
              <a:rPr lang="de-AT" dirty="0"/>
              <a:t>Entzündungsreduktion</a:t>
            </a:r>
          </a:p>
          <a:p>
            <a:r>
              <a:rPr lang="de-AT" dirty="0"/>
              <a:t>Cholesterinreduktion</a:t>
            </a:r>
          </a:p>
          <a:p>
            <a:r>
              <a:rPr lang="de-AT" dirty="0"/>
              <a:t>Immunstärkung</a:t>
            </a:r>
          </a:p>
          <a:p>
            <a:endParaRPr lang="de-AT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65120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Darmreinigung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Flohsamenschalenpulver</a:t>
            </a:r>
          </a:p>
          <a:p>
            <a:r>
              <a:rPr lang="de-AT" dirty="0"/>
              <a:t>Bentonit</a:t>
            </a:r>
          </a:p>
          <a:p>
            <a:r>
              <a:rPr lang="de-AT" dirty="0" err="1"/>
              <a:t>Probiotika</a:t>
            </a:r>
            <a:endParaRPr lang="de-AT" dirty="0"/>
          </a:p>
          <a:p>
            <a:r>
              <a:rPr lang="de-AT" dirty="0"/>
              <a:t>Sango Meeres Koralle</a:t>
            </a:r>
          </a:p>
        </p:txBody>
      </p:sp>
    </p:spTree>
    <p:extLst>
      <p:ext uri="{BB962C8B-B14F-4D97-AF65-F5344CB8AC3E}">
        <p14:creationId xmlns:p14="http://schemas.microsoft.com/office/powerpoint/2010/main" val="7301951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Darmreinigung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Grapefruitkernextrakt</a:t>
            </a:r>
            <a:endParaRPr lang="de-AT" dirty="0"/>
          </a:p>
          <a:p>
            <a:r>
              <a:rPr lang="de-AT" dirty="0" err="1"/>
              <a:t>Chlorella</a:t>
            </a:r>
            <a:endParaRPr lang="de-AT" dirty="0"/>
          </a:p>
          <a:p>
            <a:r>
              <a:rPr lang="de-AT" dirty="0"/>
              <a:t>Gerstengras</a:t>
            </a:r>
          </a:p>
          <a:p>
            <a:r>
              <a:rPr lang="de-AT" dirty="0"/>
              <a:t>Blattgemüse, Knollengemüse, Salate, Kräuter, Avocados, Hülsenfrüchte, Glutenfreie Getreide wie Hirse, Quinoa, Amaranth, Buchweizen, Nüsse und Samen, Maroni, Keimlinge, Bio Oliven/Hanf/Lein/Kürbiskern/Kokos-Öl</a:t>
            </a:r>
          </a:p>
          <a:p>
            <a:r>
              <a:rPr lang="de-AT" dirty="0"/>
              <a:t>Wasser, basische Kräutertees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01951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Candida Symptome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Energiemangel</a:t>
            </a:r>
          </a:p>
          <a:p>
            <a:r>
              <a:rPr lang="de-AT" dirty="0"/>
              <a:t>Verdauungsprobleme wie Blähung, Verstopfung, Durchfall</a:t>
            </a:r>
          </a:p>
          <a:p>
            <a:r>
              <a:rPr lang="de-AT" dirty="0"/>
              <a:t>Autoimmunerkrankungen wie Rheumatoide Arthritis, Hashimoto Thyreoiditis, Lupus, Psoriasis, </a:t>
            </a:r>
            <a:r>
              <a:rPr lang="de-AT" dirty="0" err="1"/>
              <a:t>Ulcerative</a:t>
            </a:r>
            <a:r>
              <a:rPr lang="de-AT" dirty="0"/>
              <a:t> Colitis, Morbus Crohn, MS, </a:t>
            </a:r>
            <a:r>
              <a:rPr lang="de-AT" dirty="0" err="1"/>
              <a:t>Sklerodermitis</a:t>
            </a:r>
            <a:endParaRPr lang="de-AT" dirty="0"/>
          </a:p>
          <a:p>
            <a:r>
              <a:rPr lang="de-AT" dirty="0"/>
              <a:t>Saisonale Allergien</a:t>
            </a:r>
          </a:p>
          <a:p>
            <a:r>
              <a:rPr lang="de-AT" dirty="0"/>
              <a:t>Pilzinfektion von Haut/Nägeln</a:t>
            </a:r>
          </a:p>
          <a:p>
            <a:r>
              <a:rPr lang="de-AT" dirty="0"/>
              <a:t>Hauterkrankungen wie Ekzeme, Psoriasis, Hautausschläge</a:t>
            </a:r>
          </a:p>
          <a:p>
            <a:r>
              <a:rPr lang="de-AT" dirty="0" err="1"/>
              <a:t>Gemütschwankungen</a:t>
            </a:r>
            <a:r>
              <a:rPr lang="de-AT" dirty="0"/>
              <a:t>, Angststörung, Depressionen, Irritierbarkeit</a:t>
            </a:r>
          </a:p>
          <a:p>
            <a:r>
              <a:rPr lang="de-AT" dirty="0"/>
              <a:t>Vaginalinfektionen, Harnwegsinfektionen, Rektal-/Vaginaljucken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89202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Candidainfektion</a:t>
            </a:r>
            <a:r>
              <a:rPr lang="de-AT" dirty="0"/>
              <a:t>     </a:t>
            </a:r>
            <a:r>
              <a:rPr lang="de-AT" sz="2400" dirty="0"/>
              <a:t>Ursachen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Antibiotika</a:t>
            </a:r>
          </a:p>
          <a:p>
            <a:r>
              <a:rPr lang="de-AT" dirty="0"/>
              <a:t>Rauchen</a:t>
            </a:r>
          </a:p>
          <a:p>
            <a:r>
              <a:rPr lang="de-AT" dirty="0"/>
              <a:t>Amalgam</a:t>
            </a:r>
          </a:p>
          <a:p>
            <a:r>
              <a:rPr lang="de-AT" dirty="0"/>
              <a:t>Antazida</a:t>
            </a:r>
          </a:p>
          <a:p>
            <a:r>
              <a:rPr lang="de-AT" dirty="0"/>
              <a:t>Cortison</a:t>
            </a:r>
          </a:p>
          <a:p>
            <a:r>
              <a:rPr lang="de-AT" dirty="0"/>
              <a:t>Pille</a:t>
            </a:r>
          </a:p>
          <a:p>
            <a:r>
              <a:rPr lang="de-AT" dirty="0"/>
              <a:t>Hormone</a:t>
            </a:r>
          </a:p>
        </p:txBody>
      </p:sp>
    </p:spTree>
    <p:extLst>
      <p:ext uri="{BB962C8B-B14F-4D97-AF65-F5344CB8AC3E}">
        <p14:creationId xmlns:p14="http://schemas.microsoft.com/office/powerpoint/2010/main" val="126982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Krebsschutzlebensmittel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Äpfel</a:t>
            </a:r>
          </a:p>
          <a:p>
            <a:r>
              <a:rPr lang="de-AT" dirty="0"/>
              <a:t>Broccoli</a:t>
            </a:r>
          </a:p>
          <a:p>
            <a:r>
              <a:rPr lang="de-AT" dirty="0"/>
              <a:t>Blumenkohl</a:t>
            </a:r>
          </a:p>
          <a:p>
            <a:r>
              <a:rPr lang="de-AT" dirty="0" err="1"/>
              <a:t>Weisskohl</a:t>
            </a:r>
            <a:endParaRPr lang="de-AT" dirty="0"/>
          </a:p>
          <a:p>
            <a:r>
              <a:rPr lang="de-AT" dirty="0"/>
              <a:t>Rosenkohl</a:t>
            </a:r>
          </a:p>
        </p:txBody>
      </p:sp>
    </p:spTree>
    <p:extLst>
      <p:ext uri="{BB962C8B-B14F-4D97-AF65-F5344CB8AC3E}">
        <p14:creationId xmlns:p14="http://schemas.microsoft.com/office/powerpoint/2010/main" val="34011059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Candidainfektion</a:t>
            </a:r>
            <a:r>
              <a:rPr lang="de-AT" dirty="0"/>
              <a:t>      </a:t>
            </a:r>
            <a:r>
              <a:rPr lang="de-AT" sz="2400" dirty="0"/>
              <a:t>Ursachen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Dysbakterie</a:t>
            </a:r>
          </a:p>
          <a:p>
            <a:r>
              <a:rPr lang="de-AT" dirty="0"/>
              <a:t>Süßes</a:t>
            </a:r>
          </a:p>
          <a:p>
            <a:r>
              <a:rPr lang="de-AT" dirty="0"/>
              <a:t>Sexuelle Übertragung</a:t>
            </a:r>
          </a:p>
          <a:p>
            <a:r>
              <a:rPr lang="de-AT" dirty="0"/>
              <a:t>Chlor und Fluoride im Trinkwasser</a:t>
            </a:r>
          </a:p>
          <a:p>
            <a:r>
              <a:rPr lang="de-AT" dirty="0"/>
              <a:t>Chronischer Stress</a:t>
            </a:r>
          </a:p>
          <a:p>
            <a:r>
              <a:rPr lang="de-AT" dirty="0"/>
              <a:t>Schlafmangel</a:t>
            </a:r>
          </a:p>
          <a:p>
            <a:r>
              <a:rPr lang="de-AT" dirty="0"/>
              <a:t>Reduzierte Immunität</a:t>
            </a:r>
          </a:p>
          <a:p>
            <a:r>
              <a:rPr lang="de-AT" dirty="0"/>
              <a:t>Alkoholmissbrauch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9827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Candida      </a:t>
            </a:r>
            <a:r>
              <a:rPr lang="de-AT" sz="2400" dirty="0"/>
              <a:t>Behandlung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Bio-Kokosöl</a:t>
            </a:r>
          </a:p>
          <a:p>
            <a:r>
              <a:rPr lang="de-AT" dirty="0"/>
              <a:t>Knoblauch</a:t>
            </a:r>
          </a:p>
          <a:p>
            <a:r>
              <a:rPr lang="de-AT" dirty="0"/>
              <a:t>Meerrettich, Kresse</a:t>
            </a:r>
          </a:p>
          <a:p>
            <a:r>
              <a:rPr lang="de-AT" dirty="0"/>
              <a:t>Cayenne-Pfeffer</a:t>
            </a:r>
          </a:p>
          <a:p>
            <a:r>
              <a:rPr lang="de-AT" dirty="0"/>
              <a:t>Mandeln</a:t>
            </a:r>
          </a:p>
          <a:p>
            <a:r>
              <a:rPr lang="de-AT" dirty="0" err="1"/>
              <a:t>Oreganoöl</a:t>
            </a:r>
            <a:endParaRPr lang="de-AT" dirty="0"/>
          </a:p>
          <a:p>
            <a:r>
              <a:rPr lang="de-AT" dirty="0"/>
              <a:t>Backpulver</a:t>
            </a:r>
          </a:p>
          <a:p>
            <a:r>
              <a:rPr lang="de-AT" dirty="0" err="1"/>
              <a:t>Echinacea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35180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Candida      </a:t>
            </a:r>
            <a:r>
              <a:rPr lang="de-AT" sz="2400" dirty="0"/>
              <a:t>Behandlung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Granatapfel</a:t>
            </a:r>
            <a:endParaRPr lang="de-AT" dirty="0"/>
          </a:p>
          <a:p>
            <a:r>
              <a:rPr lang="de-AT" dirty="0"/>
              <a:t>Grapefruitkernextrakt</a:t>
            </a:r>
          </a:p>
          <a:p>
            <a:r>
              <a:rPr lang="de-AT" dirty="0"/>
              <a:t>Kolloidales Silber</a:t>
            </a:r>
          </a:p>
          <a:p>
            <a:r>
              <a:rPr lang="de-AT" dirty="0" err="1"/>
              <a:t>Niem</a:t>
            </a:r>
            <a:endParaRPr lang="de-AT" dirty="0"/>
          </a:p>
          <a:p>
            <a:r>
              <a:rPr lang="de-AT" dirty="0"/>
              <a:t>Olivenblatt-Extrakt</a:t>
            </a:r>
          </a:p>
          <a:p>
            <a:r>
              <a:rPr lang="de-AT" dirty="0"/>
              <a:t>Schwarze Walnuss</a:t>
            </a:r>
          </a:p>
          <a:p>
            <a:r>
              <a:rPr lang="de-AT"/>
              <a:t>Lapacho</a:t>
            </a:r>
            <a:endParaRPr lang="de-AT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5180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Antibiotika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Oreganoöl</a:t>
            </a:r>
            <a:endParaRPr lang="de-AT" dirty="0"/>
          </a:p>
          <a:p>
            <a:r>
              <a:rPr lang="de-AT" dirty="0"/>
              <a:t>Cayennepfeffer</a:t>
            </a:r>
          </a:p>
          <a:p>
            <a:r>
              <a:rPr lang="de-AT" dirty="0"/>
              <a:t>Kolloidales Silber</a:t>
            </a:r>
          </a:p>
          <a:p>
            <a:r>
              <a:rPr lang="de-AT" dirty="0"/>
              <a:t>Grapefruitkernextrakt</a:t>
            </a:r>
          </a:p>
          <a:p>
            <a:r>
              <a:rPr lang="de-AT" dirty="0"/>
              <a:t>Knoblauch</a:t>
            </a:r>
          </a:p>
          <a:p>
            <a:r>
              <a:rPr lang="de-AT" dirty="0"/>
              <a:t>Ingwer</a:t>
            </a:r>
          </a:p>
        </p:txBody>
      </p:sp>
    </p:spTree>
    <p:extLst>
      <p:ext uri="{BB962C8B-B14F-4D97-AF65-F5344CB8AC3E}">
        <p14:creationId xmlns:p14="http://schemas.microsoft.com/office/powerpoint/2010/main" val="38527558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Antibiotika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Olivenblattextrakt</a:t>
            </a:r>
            <a:endParaRPr lang="de-AT" dirty="0"/>
          </a:p>
          <a:p>
            <a:r>
              <a:rPr lang="de-AT" dirty="0"/>
              <a:t>Kurkuma</a:t>
            </a:r>
          </a:p>
          <a:p>
            <a:r>
              <a:rPr lang="de-AT" dirty="0" err="1"/>
              <a:t>Echinacea</a:t>
            </a:r>
            <a:endParaRPr lang="de-AT" dirty="0"/>
          </a:p>
          <a:p>
            <a:r>
              <a:rPr lang="de-AT" dirty="0" err="1"/>
              <a:t>Manukahonig</a:t>
            </a:r>
            <a:endParaRPr lang="de-AT" dirty="0"/>
          </a:p>
          <a:p>
            <a:r>
              <a:rPr lang="de-AT" dirty="0"/>
              <a:t>Apfelessig</a:t>
            </a:r>
          </a:p>
          <a:p>
            <a:r>
              <a:rPr lang="de-AT" dirty="0"/>
              <a:t>Kren</a:t>
            </a:r>
          </a:p>
          <a:p>
            <a:r>
              <a:rPr lang="de-AT" dirty="0"/>
              <a:t>Zwiebel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27558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Schmerzmittel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Weiße Weidenrinde</a:t>
            </a:r>
          </a:p>
          <a:p>
            <a:r>
              <a:rPr lang="de-AT" dirty="0"/>
              <a:t>Capsaicin</a:t>
            </a:r>
          </a:p>
          <a:p>
            <a:r>
              <a:rPr lang="de-AT" dirty="0"/>
              <a:t>Katzenkralle</a:t>
            </a:r>
          </a:p>
          <a:p>
            <a:r>
              <a:rPr lang="de-AT" dirty="0"/>
              <a:t>Teufelskralle</a:t>
            </a:r>
          </a:p>
          <a:p>
            <a:r>
              <a:rPr lang="de-AT" dirty="0" err="1"/>
              <a:t>Bluregenalge</a:t>
            </a:r>
            <a:endParaRPr lang="de-AT" dirty="0"/>
          </a:p>
          <a:p>
            <a:r>
              <a:rPr lang="de-AT" dirty="0"/>
              <a:t>Omega3Fettsäuren</a:t>
            </a:r>
          </a:p>
          <a:p>
            <a:r>
              <a:rPr lang="de-AT" dirty="0"/>
              <a:t>Kurkuma (Chronischer Schmerz)</a:t>
            </a:r>
          </a:p>
          <a:p>
            <a:r>
              <a:rPr lang="de-AT" dirty="0"/>
              <a:t>Weihrauch</a:t>
            </a:r>
          </a:p>
          <a:p>
            <a:r>
              <a:rPr lang="de-AT" dirty="0"/>
              <a:t>Haferflocken (Endometriose)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367821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Schmerzmittel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Ingwer (Muskelschmerz)</a:t>
            </a:r>
          </a:p>
          <a:p>
            <a:r>
              <a:rPr lang="de-AT" dirty="0" err="1"/>
              <a:t>Probiotika</a:t>
            </a:r>
            <a:endParaRPr lang="de-AT" dirty="0"/>
          </a:p>
          <a:p>
            <a:r>
              <a:rPr lang="de-AT" dirty="0"/>
              <a:t>Cannabis</a:t>
            </a:r>
          </a:p>
          <a:p>
            <a:r>
              <a:rPr lang="de-AT" dirty="0"/>
              <a:t>Vanille</a:t>
            </a:r>
          </a:p>
          <a:p>
            <a:r>
              <a:rPr lang="de-AT" dirty="0"/>
              <a:t>Nelken (Zahnschmerz)</a:t>
            </a:r>
          </a:p>
        </p:txBody>
      </p:sp>
    </p:spTree>
    <p:extLst>
      <p:ext uri="{BB962C8B-B14F-4D97-AF65-F5344CB8AC3E}">
        <p14:creationId xmlns:p14="http://schemas.microsoft.com/office/powerpoint/2010/main" val="26367821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Schmerzmittel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Apfelessig </a:t>
            </a:r>
            <a:r>
              <a:rPr lang="de-AT" dirty="0"/>
              <a:t>(Magenschmerz)</a:t>
            </a:r>
          </a:p>
          <a:p>
            <a:r>
              <a:rPr lang="de-AT" dirty="0"/>
              <a:t>Knoblauch (Ohrschmerz)</a:t>
            </a:r>
          </a:p>
          <a:p>
            <a:r>
              <a:rPr lang="de-AT" dirty="0"/>
              <a:t>Kirschen (Gelenksschmerz, Kopfweh)</a:t>
            </a:r>
          </a:p>
          <a:p>
            <a:r>
              <a:rPr lang="de-AT" dirty="0"/>
              <a:t>EPA/DHA aus Fisch ( </a:t>
            </a:r>
            <a:r>
              <a:rPr lang="de-AT" dirty="0" err="1"/>
              <a:t>Gastrointentestinal</a:t>
            </a:r>
            <a:r>
              <a:rPr lang="de-AT" dirty="0"/>
              <a:t>)</a:t>
            </a:r>
          </a:p>
          <a:p>
            <a:r>
              <a:rPr lang="de-AT" dirty="0"/>
              <a:t>Joghurt (PMS)</a:t>
            </a:r>
          </a:p>
        </p:txBody>
      </p:sp>
    </p:spTree>
    <p:extLst>
      <p:ext uri="{BB962C8B-B14F-4D97-AF65-F5344CB8AC3E}">
        <p14:creationId xmlns:p14="http://schemas.microsoft.com/office/powerpoint/2010/main" val="26367821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Schmerzmittel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Salzbad (Fußschmerz)</a:t>
            </a:r>
          </a:p>
          <a:p>
            <a:r>
              <a:rPr lang="de-AT" dirty="0"/>
              <a:t>Ananassaft (Blähungen)</a:t>
            </a:r>
          </a:p>
          <a:p>
            <a:r>
              <a:rPr lang="de-AT" dirty="0"/>
              <a:t>Pfefferminzöl (Muskelschmerz)</a:t>
            </a:r>
          </a:p>
          <a:p>
            <a:r>
              <a:rPr lang="de-AT" dirty="0"/>
              <a:t>Weintrauben (Rückenschmerz)</a:t>
            </a:r>
          </a:p>
          <a:p>
            <a:r>
              <a:rPr lang="de-AT" dirty="0"/>
              <a:t>Kren (Nebenhöhlen)</a:t>
            </a:r>
          </a:p>
        </p:txBody>
      </p:sp>
    </p:spTree>
    <p:extLst>
      <p:ext uri="{BB962C8B-B14F-4D97-AF65-F5344CB8AC3E}">
        <p14:creationId xmlns:p14="http://schemas.microsoft.com/office/powerpoint/2010/main" val="26367821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Schmerzmittel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Blaubeeren </a:t>
            </a:r>
            <a:r>
              <a:rPr lang="de-AT" dirty="0"/>
              <a:t>(Blasenschmerz)</a:t>
            </a:r>
          </a:p>
          <a:p>
            <a:r>
              <a:rPr lang="de-AT" dirty="0"/>
              <a:t>Roher Honig (Geschwüre)</a:t>
            </a:r>
          </a:p>
          <a:p>
            <a:r>
              <a:rPr lang="de-AT" dirty="0"/>
              <a:t>Leinsamen (Brustschmerz)</a:t>
            </a:r>
          </a:p>
          <a:p>
            <a:r>
              <a:rPr lang="de-AT" dirty="0"/>
              <a:t>Kaffee (Migräne)</a:t>
            </a:r>
          </a:p>
          <a:p>
            <a:r>
              <a:rPr lang="de-AT" dirty="0"/>
              <a:t>Tomatensaft (Beinkrämpfe)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6782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Krebsschutzlebensmittel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Kürbiskerne</a:t>
            </a:r>
            <a:endParaRPr lang="de-AT" dirty="0"/>
          </a:p>
          <a:p>
            <a:r>
              <a:rPr lang="de-AT" dirty="0"/>
              <a:t>Leinsamen</a:t>
            </a:r>
          </a:p>
          <a:p>
            <a:r>
              <a:rPr lang="de-AT" dirty="0"/>
              <a:t>Omega3-Fettsäuren</a:t>
            </a:r>
          </a:p>
          <a:p>
            <a:r>
              <a:rPr lang="de-AT" dirty="0"/>
              <a:t>Ballaststoffe</a:t>
            </a:r>
          </a:p>
          <a:p>
            <a:r>
              <a:rPr lang="de-AT" dirty="0" err="1"/>
              <a:t>Lignane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110598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Nachtschattengewächse</a:t>
            </a:r>
            <a:r>
              <a:rPr lang="de-AT" sz="1800" dirty="0"/>
              <a:t> – steigern Gelenksbeschwerden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Tomaten</a:t>
            </a:r>
          </a:p>
          <a:p>
            <a:r>
              <a:rPr lang="de-AT" dirty="0"/>
              <a:t>Kartoffel</a:t>
            </a:r>
          </a:p>
          <a:p>
            <a:r>
              <a:rPr lang="de-AT" dirty="0"/>
              <a:t>Aubergine</a:t>
            </a:r>
          </a:p>
          <a:p>
            <a:r>
              <a:rPr lang="de-AT" dirty="0" err="1"/>
              <a:t>Okra</a:t>
            </a:r>
            <a:endParaRPr lang="de-AT" dirty="0"/>
          </a:p>
          <a:p>
            <a:r>
              <a:rPr lang="de-AT" dirty="0"/>
              <a:t>Artischocken</a:t>
            </a:r>
          </a:p>
          <a:p>
            <a:r>
              <a:rPr lang="de-AT" dirty="0"/>
              <a:t>Pfeffer</a:t>
            </a:r>
          </a:p>
          <a:p>
            <a:r>
              <a:rPr lang="de-AT" dirty="0" err="1"/>
              <a:t>Gojibeeren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365279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Nachtschattengewächse</a:t>
            </a:r>
            <a:r>
              <a:rPr lang="de-AT" sz="1800" dirty="0"/>
              <a:t> – steigern Gelenksbeschwerden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Sauerampfer</a:t>
            </a:r>
            <a:endParaRPr lang="de-AT" dirty="0"/>
          </a:p>
          <a:p>
            <a:r>
              <a:rPr lang="de-AT" dirty="0"/>
              <a:t>Heidelbeeren</a:t>
            </a:r>
          </a:p>
          <a:p>
            <a:r>
              <a:rPr lang="de-AT" dirty="0"/>
              <a:t>Stachelbeeren</a:t>
            </a:r>
          </a:p>
          <a:p>
            <a:r>
              <a:rPr lang="de-AT" dirty="0"/>
              <a:t>Belladonna</a:t>
            </a:r>
          </a:p>
          <a:p>
            <a:r>
              <a:rPr lang="de-AT" dirty="0"/>
              <a:t>Tabak</a:t>
            </a:r>
          </a:p>
          <a:p>
            <a:r>
              <a:rPr lang="de-AT" dirty="0"/>
              <a:t>Paprika</a:t>
            </a:r>
          </a:p>
          <a:p>
            <a:r>
              <a:rPr lang="de-AT" dirty="0"/>
              <a:t>Cayennepfeffer</a:t>
            </a:r>
          </a:p>
          <a:p>
            <a:r>
              <a:rPr lang="de-AT"/>
              <a:t>Wodka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5279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Blutverdünner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Nattokinase</a:t>
            </a:r>
            <a:r>
              <a:rPr lang="de-AT" dirty="0"/>
              <a:t>: </a:t>
            </a:r>
            <a:r>
              <a:rPr lang="de-AT" dirty="0" err="1"/>
              <a:t>Natto</a:t>
            </a:r>
            <a:r>
              <a:rPr lang="de-AT" dirty="0"/>
              <a:t> (Fermentiertes Soja)</a:t>
            </a:r>
          </a:p>
          <a:p>
            <a:r>
              <a:rPr lang="de-AT" dirty="0" err="1"/>
              <a:t>Bromelain</a:t>
            </a:r>
            <a:r>
              <a:rPr lang="de-AT" dirty="0"/>
              <a:t>: Ananas</a:t>
            </a:r>
          </a:p>
          <a:p>
            <a:r>
              <a:rPr lang="de-AT" dirty="0"/>
              <a:t>Kurkuma</a:t>
            </a:r>
          </a:p>
          <a:p>
            <a:r>
              <a:rPr lang="de-AT" dirty="0"/>
              <a:t>Ingwer</a:t>
            </a:r>
          </a:p>
          <a:p>
            <a:r>
              <a:rPr lang="de-AT" dirty="0"/>
              <a:t>Zimt</a:t>
            </a:r>
          </a:p>
          <a:p>
            <a:r>
              <a:rPr lang="de-AT" dirty="0"/>
              <a:t>Capsaicin</a:t>
            </a:r>
          </a:p>
          <a:p>
            <a:r>
              <a:rPr lang="de-AT" dirty="0"/>
              <a:t>Knoblauch</a:t>
            </a:r>
          </a:p>
          <a:p>
            <a:r>
              <a:rPr lang="de-AT" dirty="0"/>
              <a:t>Omega 3</a:t>
            </a:r>
          </a:p>
        </p:txBody>
      </p:sp>
    </p:spTree>
    <p:extLst>
      <p:ext uri="{BB962C8B-B14F-4D97-AF65-F5344CB8AC3E}">
        <p14:creationId xmlns:p14="http://schemas.microsoft.com/office/powerpoint/2010/main" val="10169449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 Blutverdünner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Brennessel</a:t>
            </a:r>
            <a:endParaRPr lang="de-AT" dirty="0"/>
          </a:p>
          <a:p>
            <a:r>
              <a:rPr lang="de-AT" dirty="0"/>
              <a:t>Basilikum</a:t>
            </a:r>
          </a:p>
          <a:p>
            <a:r>
              <a:rPr lang="de-AT" dirty="0"/>
              <a:t>Dunkle Schokolade</a:t>
            </a:r>
          </a:p>
          <a:p>
            <a:r>
              <a:rPr lang="de-AT" dirty="0"/>
              <a:t>OPC (Kakao, Traubenkernextrakt, Rotweinextrakt, </a:t>
            </a:r>
          </a:p>
          <a:p>
            <a:r>
              <a:rPr lang="de-AT" dirty="0"/>
              <a:t>Zwiebel</a:t>
            </a:r>
          </a:p>
          <a:p>
            <a:r>
              <a:rPr lang="de-AT" dirty="0"/>
              <a:t>Rotweinextrakt</a:t>
            </a:r>
          </a:p>
          <a:p>
            <a:r>
              <a:rPr lang="de-AT" dirty="0"/>
              <a:t>Ginseng</a:t>
            </a:r>
          </a:p>
          <a:p>
            <a:r>
              <a:rPr lang="de-AT" dirty="0"/>
              <a:t>Tomaten</a:t>
            </a:r>
          </a:p>
          <a:p>
            <a:r>
              <a:rPr lang="de-AT" dirty="0"/>
              <a:t>Beeren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94493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Vitamin D Reduktion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Sonnenschutzmittel</a:t>
            </a:r>
          </a:p>
          <a:p>
            <a:r>
              <a:rPr lang="de-AT" dirty="0"/>
              <a:t>Breitengrad</a:t>
            </a:r>
          </a:p>
          <a:p>
            <a:r>
              <a:rPr lang="de-AT" dirty="0"/>
              <a:t>Hautfarbe</a:t>
            </a:r>
          </a:p>
          <a:p>
            <a:r>
              <a:rPr lang="de-AT" dirty="0"/>
              <a:t>UV-Index</a:t>
            </a:r>
          </a:p>
          <a:p>
            <a:r>
              <a:rPr lang="de-AT" dirty="0"/>
              <a:t>Duschen nach dem Sonnenbad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394328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Vitamin-D-Mangel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Asthma</a:t>
            </a:r>
          </a:p>
          <a:p>
            <a:r>
              <a:rPr lang="de-AT" dirty="0"/>
              <a:t>Depressionen</a:t>
            </a:r>
          </a:p>
          <a:p>
            <a:r>
              <a:rPr lang="de-AT" dirty="0"/>
              <a:t>Herzerkrankungen</a:t>
            </a:r>
          </a:p>
          <a:p>
            <a:r>
              <a:rPr lang="de-AT" dirty="0"/>
              <a:t>Hoher Blutdruck</a:t>
            </a:r>
          </a:p>
          <a:p>
            <a:r>
              <a:rPr lang="de-AT" dirty="0"/>
              <a:t>Rheumatoide Arthritis</a:t>
            </a:r>
          </a:p>
          <a:p>
            <a:r>
              <a:rPr lang="de-AT" dirty="0"/>
              <a:t>Multiple Sklerose</a:t>
            </a:r>
          </a:p>
          <a:p>
            <a:r>
              <a:rPr lang="de-AT" dirty="0"/>
              <a:t>Krebs (Brust, Prostata, Dickdarm, Gebärmutterhals, Speiseröhre, Bauchspeicheldrüse, Eierstock, Niere, Gebärmutter)</a:t>
            </a:r>
          </a:p>
        </p:txBody>
      </p:sp>
    </p:spTree>
    <p:extLst>
      <p:ext uri="{BB962C8B-B14F-4D97-AF65-F5344CB8AC3E}">
        <p14:creationId xmlns:p14="http://schemas.microsoft.com/office/powerpoint/2010/main" val="23350808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Vitamin-D-Mangel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Parodontose</a:t>
            </a:r>
            <a:endParaRPr lang="de-AT" dirty="0"/>
          </a:p>
          <a:p>
            <a:r>
              <a:rPr lang="de-AT" dirty="0"/>
              <a:t>Diabetes Typ 2</a:t>
            </a:r>
          </a:p>
          <a:p>
            <a:r>
              <a:rPr lang="de-AT" dirty="0"/>
              <a:t>Reizdarm</a:t>
            </a:r>
          </a:p>
          <a:p>
            <a:r>
              <a:rPr lang="de-AT" dirty="0"/>
              <a:t>Grippe</a:t>
            </a:r>
          </a:p>
          <a:p>
            <a:r>
              <a:rPr lang="de-AT" dirty="0"/>
              <a:t>Zahndefekte</a:t>
            </a:r>
          </a:p>
          <a:p>
            <a:r>
              <a:rPr lang="de-AT" dirty="0"/>
              <a:t>Neurodermitis</a:t>
            </a:r>
          </a:p>
          <a:p>
            <a:r>
              <a:rPr lang="de-AT" dirty="0"/>
              <a:t>Epilepsie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508081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Vitamin 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Reduziert Entzündungen</a:t>
            </a:r>
          </a:p>
          <a:p>
            <a:r>
              <a:rPr lang="de-AT" dirty="0"/>
              <a:t>Reduziert Autoimmunerkrankungen</a:t>
            </a:r>
          </a:p>
          <a:p>
            <a:r>
              <a:rPr lang="de-AT" dirty="0"/>
              <a:t>Verbessert </a:t>
            </a:r>
            <a:r>
              <a:rPr lang="de-AT" dirty="0" err="1"/>
              <a:t>gehirnfunktion</a:t>
            </a:r>
            <a:endParaRPr lang="de-AT" dirty="0"/>
          </a:p>
          <a:p>
            <a:r>
              <a:rPr lang="de-AT" dirty="0"/>
              <a:t>Reduziert Krebswachstum</a:t>
            </a:r>
          </a:p>
          <a:p>
            <a:r>
              <a:rPr lang="de-AT" dirty="0"/>
              <a:t>Verbessert Immunität</a:t>
            </a:r>
          </a:p>
          <a:p>
            <a:r>
              <a:rPr lang="de-AT" dirty="0"/>
              <a:t>Verbessert Stimmung und Schlaf</a:t>
            </a:r>
          </a:p>
          <a:p>
            <a:r>
              <a:rPr lang="de-AT" dirty="0"/>
              <a:t>Reduziert Herzerkrankungsrisiko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72218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Ungesunde Ernährung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Weißmehl, -produkte</a:t>
            </a:r>
          </a:p>
          <a:p>
            <a:r>
              <a:rPr lang="de-AT" dirty="0"/>
              <a:t>Weißer Reis</a:t>
            </a:r>
          </a:p>
          <a:p>
            <a:r>
              <a:rPr lang="de-AT" dirty="0"/>
              <a:t>Herkömmliche Fertiggerichte</a:t>
            </a:r>
          </a:p>
          <a:p>
            <a:r>
              <a:rPr lang="de-AT" dirty="0"/>
              <a:t>Mikrowellenpopcorn</a:t>
            </a:r>
          </a:p>
          <a:p>
            <a:r>
              <a:rPr lang="de-AT" dirty="0"/>
              <a:t>Wurst- und Fleischwaren mit Nitriten</a:t>
            </a:r>
          </a:p>
          <a:p>
            <a:r>
              <a:rPr lang="de-AT" dirty="0"/>
              <a:t>Seitan</a:t>
            </a:r>
          </a:p>
          <a:p>
            <a:r>
              <a:rPr lang="de-AT" dirty="0"/>
              <a:t>Herkömmliche Eiweiß- und Energieriegel</a:t>
            </a:r>
          </a:p>
          <a:p>
            <a:r>
              <a:rPr lang="de-AT" dirty="0"/>
              <a:t>Herkömmliche Süßigkeiten</a:t>
            </a:r>
          </a:p>
          <a:p>
            <a:r>
              <a:rPr lang="de-AT" dirty="0"/>
              <a:t>Softdrinks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557897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Nicht so „gesunde“ Nahrungsmittel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Obstsäfte</a:t>
            </a:r>
          </a:p>
          <a:p>
            <a:r>
              <a:rPr lang="de-AT" dirty="0"/>
              <a:t>Soja, außer fermentiert in  </a:t>
            </a:r>
            <a:r>
              <a:rPr lang="de-AT" dirty="0" err="1"/>
              <a:t>Natto</a:t>
            </a:r>
            <a:r>
              <a:rPr lang="de-AT" dirty="0"/>
              <a:t>, </a:t>
            </a:r>
            <a:r>
              <a:rPr lang="de-AT" dirty="0" err="1"/>
              <a:t>Tempeh</a:t>
            </a:r>
            <a:r>
              <a:rPr lang="de-AT" dirty="0"/>
              <a:t>, Miso </a:t>
            </a:r>
          </a:p>
          <a:p>
            <a:r>
              <a:rPr lang="de-AT" dirty="0"/>
              <a:t>Zucker wie Xylitol, </a:t>
            </a:r>
            <a:r>
              <a:rPr lang="de-AT" dirty="0" err="1"/>
              <a:t>Erythritol</a:t>
            </a:r>
            <a:r>
              <a:rPr lang="de-AT" dirty="0"/>
              <a:t>, Isomalt, </a:t>
            </a:r>
            <a:r>
              <a:rPr lang="de-AT" dirty="0" err="1"/>
              <a:t>Lactitol</a:t>
            </a:r>
            <a:r>
              <a:rPr lang="de-AT" dirty="0"/>
              <a:t>, </a:t>
            </a:r>
            <a:r>
              <a:rPr lang="de-AT" dirty="0" err="1"/>
              <a:t>Maltitol</a:t>
            </a:r>
            <a:r>
              <a:rPr lang="de-AT" dirty="0"/>
              <a:t>, </a:t>
            </a:r>
            <a:r>
              <a:rPr lang="de-AT" dirty="0" err="1"/>
              <a:t>Mannitol</a:t>
            </a:r>
            <a:r>
              <a:rPr lang="de-AT" dirty="0"/>
              <a:t>, </a:t>
            </a:r>
            <a:r>
              <a:rPr lang="de-AT" dirty="0" err="1"/>
              <a:t>Sorbitol</a:t>
            </a:r>
            <a:endParaRPr lang="de-AT" dirty="0"/>
          </a:p>
          <a:p>
            <a:r>
              <a:rPr lang="de-AT" dirty="0"/>
              <a:t>Zuchtfisch</a:t>
            </a:r>
          </a:p>
          <a:p>
            <a:r>
              <a:rPr lang="de-AT" dirty="0"/>
              <a:t>Mikrowellenpopcorn</a:t>
            </a:r>
          </a:p>
          <a:p>
            <a:r>
              <a:rPr lang="de-AT" dirty="0"/>
              <a:t>Fleisch aus konventioneller Massentierhaltung</a:t>
            </a:r>
          </a:p>
        </p:txBody>
      </p:sp>
    </p:spTree>
    <p:extLst>
      <p:ext uri="{BB962C8B-B14F-4D97-AF65-F5344CB8AC3E}">
        <p14:creationId xmlns:p14="http://schemas.microsoft.com/office/powerpoint/2010/main" val="3899720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Krebsschutzlebensmittel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Pilze  (</a:t>
            </a:r>
            <a:r>
              <a:rPr lang="de-AT" dirty="0" err="1"/>
              <a:t>Maitake</a:t>
            </a:r>
            <a:r>
              <a:rPr lang="de-AT" dirty="0"/>
              <a:t>, Shiitake, </a:t>
            </a:r>
            <a:r>
              <a:rPr lang="de-AT" dirty="0" err="1"/>
              <a:t>Cordyceps</a:t>
            </a:r>
            <a:r>
              <a:rPr lang="de-AT" dirty="0"/>
              <a:t>, </a:t>
            </a:r>
            <a:r>
              <a:rPr lang="de-AT" dirty="0" err="1"/>
              <a:t>Reishi</a:t>
            </a:r>
            <a:r>
              <a:rPr lang="de-AT" dirty="0"/>
              <a:t>, </a:t>
            </a:r>
            <a:r>
              <a:rPr lang="de-AT" dirty="0" err="1"/>
              <a:t>Coriolanus</a:t>
            </a:r>
            <a:r>
              <a:rPr lang="de-AT" dirty="0"/>
              <a:t> etc.)</a:t>
            </a:r>
          </a:p>
          <a:p>
            <a:r>
              <a:rPr lang="de-AT" dirty="0"/>
              <a:t>Meeresgemüse  (</a:t>
            </a:r>
            <a:r>
              <a:rPr lang="de-AT" dirty="0" err="1"/>
              <a:t>Kelp</a:t>
            </a:r>
            <a:r>
              <a:rPr lang="de-AT" dirty="0"/>
              <a:t>, </a:t>
            </a:r>
            <a:r>
              <a:rPr lang="de-AT" dirty="0" err="1"/>
              <a:t>Wakame</a:t>
            </a:r>
            <a:r>
              <a:rPr lang="de-AT" dirty="0"/>
              <a:t>, </a:t>
            </a:r>
            <a:r>
              <a:rPr lang="de-AT" dirty="0" err="1"/>
              <a:t>Arami</a:t>
            </a:r>
            <a:r>
              <a:rPr lang="de-AT" dirty="0"/>
              <a:t>, </a:t>
            </a:r>
            <a:r>
              <a:rPr lang="de-AT" dirty="0" err="1"/>
              <a:t>Hiki</a:t>
            </a:r>
            <a:r>
              <a:rPr lang="de-AT" dirty="0"/>
              <a:t>, </a:t>
            </a:r>
            <a:r>
              <a:rPr lang="de-AT" dirty="0" err="1"/>
              <a:t>Noi</a:t>
            </a:r>
            <a:r>
              <a:rPr lang="de-AT" dirty="0"/>
              <a:t>, </a:t>
            </a:r>
            <a:r>
              <a:rPr lang="de-AT" dirty="0" err="1"/>
              <a:t>Kombu</a:t>
            </a:r>
            <a:r>
              <a:rPr lang="de-AT" dirty="0"/>
              <a:t>. </a:t>
            </a:r>
            <a:r>
              <a:rPr lang="de-AT" dirty="0" err="1"/>
              <a:t>Fucoidan</a:t>
            </a:r>
            <a:r>
              <a:rPr lang="de-AT" dirty="0"/>
              <a:t>)</a:t>
            </a:r>
          </a:p>
          <a:p>
            <a:endParaRPr lang="de-AT" dirty="0"/>
          </a:p>
          <a:p>
            <a:r>
              <a:rPr lang="de-AT" dirty="0"/>
              <a:t>Kurkuma  (</a:t>
            </a:r>
            <a:r>
              <a:rPr lang="de-AT" dirty="0" err="1"/>
              <a:t>Curcumin</a:t>
            </a:r>
            <a:r>
              <a:rPr lang="de-AT" dirty="0"/>
              <a:t>)</a:t>
            </a:r>
          </a:p>
          <a:p>
            <a:r>
              <a:rPr lang="de-AT" dirty="0"/>
              <a:t>Knoblauch</a:t>
            </a:r>
          </a:p>
        </p:txBody>
      </p:sp>
    </p:spTree>
    <p:extLst>
      <p:ext uri="{BB962C8B-B14F-4D97-AF65-F5344CB8AC3E}">
        <p14:creationId xmlns:p14="http://schemas.microsoft.com/office/powerpoint/2010/main" val="340110598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Nicht so „gesunde“ Nahrungsmittel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Margarine</a:t>
            </a:r>
            <a:endParaRPr lang="de-AT" dirty="0"/>
          </a:p>
          <a:p>
            <a:r>
              <a:rPr lang="de-AT" dirty="0"/>
              <a:t>Shrimps</a:t>
            </a:r>
          </a:p>
          <a:p>
            <a:r>
              <a:rPr lang="de-AT" dirty="0"/>
              <a:t>Pflanzliche Öle außer Oliven-, Kürbiskern-, Lein-, Hanföl</a:t>
            </a:r>
          </a:p>
          <a:p>
            <a:r>
              <a:rPr lang="de-AT" dirty="0"/>
              <a:t>Tafelsalz</a:t>
            </a:r>
          </a:p>
          <a:p>
            <a:r>
              <a:rPr lang="de-AT" dirty="0"/>
              <a:t>Konventionelle Kartoffeln</a:t>
            </a:r>
          </a:p>
          <a:p>
            <a:r>
              <a:rPr lang="de-AT" dirty="0"/>
              <a:t>Konventionelle Äpfel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9972065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Nicht so „gesunde“ Nahrungsmittel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Zuckerersatz</a:t>
            </a:r>
          </a:p>
          <a:p>
            <a:r>
              <a:rPr lang="de-AT" dirty="0" err="1"/>
              <a:t>Lightprodukte</a:t>
            </a:r>
            <a:endParaRPr lang="de-AT" dirty="0"/>
          </a:p>
          <a:p>
            <a:r>
              <a:rPr lang="de-AT" dirty="0"/>
              <a:t>Pangasius</a:t>
            </a:r>
          </a:p>
          <a:p>
            <a:r>
              <a:rPr lang="de-AT" dirty="0"/>
              <a:t>Seitan</a:t>
            </a:r>
          </a:p>
          <a:p>
            <a:r>
              <a:rPr lang="de-AT" dirty="0"/>
              <a:t>Kaffee </a:t>
            </a:r>
            <a:r>
              <a:rPr lang="de-AT" dirty="0" err="1"/>
              <a:t>latte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997206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Nicht so „gesunde“ Nahrungsmittel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Agavennektar</a:t>
            </a:r>
            <a:endParaRPr lang="de-AT" dirty="0"/>
          </a:p>
          <a:p>
            <a:r>
              <a:rPr lang="de-AT" dirty="0"/>
              <a:t>Grillfleisch, Getreidegemästetes</a:t>
            </a:r>
          </a:p>
          <a:p>
            <a:r>
              <a:rPr lang="de-AT" dirty="0" err="1"/>
              <a:t>Garcinia</a:t>
            </a:r>
            <a:r>
              <a:rPr lang="de-AT" dirty="0"/>
              <a:t> </a:t>
            </a:r>
            <a:r>
              <a:rPr lang="de-AT" dirty="0" err="1"/>
              <a:t>camogia</a:t>
            </a:r>
            <a:endParaRPr lang="de-AT" dirty="0"/>
          </a:p>
          <a:p>
            <a:r>
              <a:rPr lang="de-AT" dirty="0"/>
              <a:t>Konventionelle  Erdbeeren</a:t>
            </a:r>
          </a:p>
          <a:p>
            <a:r>
              <a:rPr lang="de-AT" dirty="0"/>
              <a:t>Dosenbohnen, -Tomaten</a:t>
            </a:r>
          </a:p>
          <a:p>
            <a:r>
              <a:rPr lang="de-AT" dirty="0" err="1"/>
              <a:t>Standardpancakes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972065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Natürliches für Allergien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/>
              <a:t>Brennessel</a:t>
            </a:r>
            <a:endParaRPr lang="de-AT" dirty="0"/>
          </a:p>
          <a:p>
            <a:r>
              <a:rPr lang="de-AT" dirty="0"/>
              <a:t>Lakritze</a:t>
            </a:r>
          </a:p>
          <a:p>
            <a:r>
              <a:rPr lang="de-AT" dirty="0"/>
              <a:t>Knoblauch</a:t>
            </a:r>
          </a:p>
          <a:p>
            <a:r>
              <a:rPr lang="de-AT" dirty="0"/>
              <a:t>Ananas</a:t>
            </a:r>
          </a:p>
          <a:p>
            <a:r>
              <a:rPr lang="de-AT" dirty="0" err="1"/>
              <a:t>Gingko</a:t>
            </a:r>
            <a:endParaRPr lang="de-AT" dirty="0"/>
          </a:p>
          <a:p>
            <a:r>
              <a:rPr lang="de-AT" dirty="0" err="1"/>
              <a:t>Reishi</a:t>
            </a:r>
            <a:endParaRPr lang="de-AT" dirty="0"/>
          </a:p>
          <a:p>
            <a:r>
              <a:rPr lang="de-AT" dirty="0"/>
              <a:t>Pestwurz</a:t>
            </a:r>
          </a:p>
          <a:p>
            <a:r>
              <a:rPr lang="de-AT" dirty="0"/>
              <a:t>Sandmalve</a:t>
            </a:r>
          </a:p>
          <a:p>
            <a:r>
              <a:rPr lang="de-AT" dirty="0"/>
              <a:t>Wiesenlieschgras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43009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 </a:t>
            </a:r>
            <a:r>
              <a:rPr lang="de-AT" sz="2400" dirty="0"/>
              <a:t>Schadstoffe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Arsen im Reis</a:t>
            </a:r>
          </a:p>
          <a:p>
            <a:r>
              <a:rPr lang="de-AT" dirty="0"/>
              <a:t>Blei aus Industrieabgasen und Keramikglasuren</a:t>
            </a:r>
          </a:p>
          <a:p>
            <a:r>
              <a:rPr lang="de-AT" dirty="0"/>
              <a:t>Cadmium im Getreide, Ölsaaten, Tabakrauch</a:t>
            </a:r>
          </a:p>
          <a:p>
            <a:r>
              <a:rPr lang="de-AT" dirty="0"/>
              <a:t>Quecksilber im Fisch, Meeresfrüchten, Zahnfüllungen</a:t>
            </a:r>
          </a:p>
          <a:p>
            <a:r>
              <a:rPr lang="de-AT" dirty="0"/>
              <a:t>Pestizide in allen Nahrungsmitteln</a:t>
            </a:r>
          </a:p>
          <a:p>
            <a:r>
              <a:rPr lang="de-AT" dirty="0"/>
              <a:t>Dioxin im Fleisch</a:t>
            </a:r>
          </a:p>
        </p:txBody>
      </p:sp>
    </p:spTree>
    <p:extLst>
      <p:ext uri="{BB962C8B-B14F-4D97-AF65-F5344CB8AC3E}">
        <p14:creationId xmlns:p14="http://schemas.microsoft.com/office/powerpoint/2010/main" val="305381761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 </a:t>
            </a:r>
            <a:r>
              <a:rPr lang="de-AT" sz="2400" dirty="0"/>
              <a:t>Schadstoffe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Aluminium </a:t>
            </a:r>
            <a:r>
              <a:rPr lang="de-AT" dirty="0"/>
              <a:t>in Trinkwasser, Luft, Impfstoffen</a:t>
            </a:r>
          </a:p>
          <a:p>
            <a:r>
              <a:rPr lang="de-AT" dirty="0"/>
              <a:t>Schimmelpilze in Wohnung, Nahrung</a:t>
            </a:r>
          </a:p>
          <a:p>
            <a:r>
              <a:rPr lang="de-AT" dirty="0"/>
              <a:t>Chemikalienausdünstung aus Möbeln, Teppichböden</a:t>
            </a:r>
          </a:p>
          <a:p>
            <a:r>
              <a:rPr lang="de-AT" dirty="0"/>
              <a:t>Medikamente</a:t>
            </a:r>
          </a:p>
          <a:p>
            <a:r>
              <a:rPr lang="de-AT" dirty="0" err="1"/>
              <a:t>Uvam</a:t>
            </a:r>
            <a:r>
              <a:rPr lang="de-AT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381761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</a:t>
            </a:r>
            <a:r>
              <a:rPr lang="de-AT" sz="2400" dirty="0"/>
              <a:t>Erkrankungen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Multiple Chemikaliensensitivität MCS</a:t>
            </a:r>
          </a:p>
          <a:p>
            <a:r>
              <a:rPr lang="de-AT" dirty="0"/>
              <a:t>Chronisches Erschöpfungssyndrom CFS</a:t>
            </a:r>
          </a:p>
          <a:p>
            <a:r>
              <a:rPr lang="de-AT" dirty="0"/>
              <a:t>Fibromyalgie</a:t>
            </a:r>
          </a:p>
          <a:p>
            <a:r>
              <a:rPr lang="de-AT" dirty="0"/>
              <a:t>Hautkrebs</a:t>
            </a:r>
          </a:p>
          <a:p>
            <a:r>
              <a:rPr lang="de-AT" dirty="0"/>
              <a:t>ADHS</a:t>
            </a:r>
          </a:p>
          <a:p>
            <a:r>
              <a:rPr lang="de-AT" dirty="0"/>
              <a:t>Nierenschädigung</a:t>
            </a:r>
          </a:p>
          <a:p>
            <a:r>
              <a:rPr lang="de-AT" dirty="0"/>
              <a:t>Osteoporose</a:t>
            </a:r>
          </a:p>
          <a:p>
            <a:r>
              <a:rPr lang="de-AT" dirty="0"/>
              <a:t>Bluthochdruck</a:t>
            </a:r>
          </a:p>
          <a:p>
            <a:endParaRPr lang="de-AT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504136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</a:t>
            </a:r>
            <a:r>
              <a:rPr lang="de-AT" sz="2400" dirty="0"/>
              <a:t>Toxine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Arsen &gt; hochgradig krebserregend, Diabetes, </a:t>
            </a:r>
            <a:r>
              <a:rPr lang="de-AT" dirty="0" err="1"/>
              <a:t>Neuropathien</a:t>
            </a:r>
            <a:r>
              <a:rPr lang="de-AT" dirty="0"/>
              <a:t>, Herz-Kreislauf-</a:t>
            </a:r>
            <a:r>
              <a:rPr lang="de-AT" dirty="0" err="1"/>
              <a:t>Erkr</a:t>
            </a:r>
            <a:r>
              <a:rPr lang="de-AT" dirty="0"/>
              <a:t>.</a:t>
            </a:r>
          </a:p>
          <a:p>
            <a:r>
              <a:rPr lang="de-AT" dirty="0"/>
              <a:t>Blei &gt; Krebs, Leber-, Nieren-, Gehirn-, Nervenschädigung, Herz-Kreislauf-</a:t>
            </a:r>
            <a:r>
              <a:rPr lang="de-AT" dirty="0" err="1"/>
              <a:t>Erkr</a:t>
            </a:r>
            <a:r>
              <a:rPr lang="de-AT" dirty="0"/>
              <a:t>., </a:t>
            </a:r>
          </a:p>
          <a:p>
            <a:r>
              <a:rPr lang="de-AT" dirty="0"/>
              <a:t>Cadmium &gt; Nieren-, Leber-, Knochenschäden, Osteoporose</a:t>
            </a:r>
          </a:p>
          <a:p>
            <a:r>
              <a:rPr lang="de-AT" dirty="0"/>
              <a:t>Pestizide &gt; Neuralrohrdefekte, mangelnde Fortpflanzungsfähigkeit, , Frühgeburten, ADHS, reduz.IQ, Autismus, Asthma, Lungenerkrankungen</a:t>
            </a:r>
          </a:p>
        </p:txBody>
      </p:sp>
    </p:spTree>
    <p:extLst>
      <p:ext uri="{BB962C8B-B14F-4D97-AF65-F5344CB8AC3E}">
        <p14:creationId xmlns:p14="http://schemas.microsoft.com/office/powerpoint/2010/main" val="173811821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</a:t>
            </a:r>
            <a:r>
              <a:rPr lang="de-AT" sz="2400" dirty="0"/>
              <a:t>Toxine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Dioxine </a:t>
            </a:r>
            <a:r>
              <a:rPr lang="de-AT" dirty="0"/>
              <a:t>&gt; Entwicklungsstörungen, Krebs, Immunschäden, endokrine </a:t>
            </a:r>
            <a:r>
              <a:rPr lang="de-AT" dirty="0" err="1"/>
              <a:t>Disruptoren</a:t>
            </a:r>
            <a:r>
              <a:rPr lang="de-AT" dirty="0"/>
              <a:t>, </a:t>
            </a:r>
          </a:p>
          <a:p>
            <a:r>
              <a:rPr lang="de-AT" dirty="0"/>
              <a:t>Quecksilber &gt; Autoimmunerkrankungen wie </a:t>
            </a:r>
            <a:r>
              <a:rPr lang="de-AT" dirty="0" err="1"/>
              <a:t>M.Hashimoto</a:t>
            </a:r>
            <a:r>
              <a:rPr lang="de-AT" dirty="0"/>
              <a:t>, Lupus </a:t>
            </a:r>
            <a:r>
              <a:rPr lang="de-AT" dirty="0" err="1"/>
              <a:t>Erythematodes</a:t>
            </a:r>
            <a:r>
              <a:rPr lang="de-AT" dirty="0"/>
              <a:t>, MS, Psoriasis, Bluthochdruck, Diabetes, Hypercholesterinämie, </a:t>
            </a:r>
            <a:r>
              <a:rPr lang="de-AT" dirty="0" err="1"/>
              <a:t>M.Alzheimer</a:t>
            </a:r>
            <a:r>
              <a:rPr lang="de-AT" dirty="0"/>
              <a:t>, Parkinson, ALS, </a:t>
            </a:r>
          </a:p>
          <a:p>
            <a:r>
              <a:rPr lang="de-AT" dirty="0"/>
              <a:t>Aluminium &gt; Hyperaktivität, </a:t>
            </a:r>
            <a:r>
              <a:rPr lang="de-AT" dirty="0" err="1"/>
              <a:t>M.Alzheimer</a:t>
            </a:r>
            <a:r>
              <a:rPr lang="de-AT" dirty="0"/>
              <a:t>, Anämien, Muskelschmerzen, Osteoporose, Nieren- + Leberbeschwerden, </a:t>
            </a:r>
          </a:p>
          <a:p>
            <a:r>
              <a:rPr lang="de-AT" dirty="0"/>
              <a:t>Schimmelpilzgifte &gt; Allergien, Asthma, Dauerschnupfen, Chron. Kopf- und Gliederschmerzen, erhöhte Infektanfälligkeit bis Lungenentzündungen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811821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</a:t>
            </a:r>
            <a:r>
              <a:rPr lang="de-AT" sz="2400" dirty="0"/>
              <a:t>Testung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Umweltallergene und Schadstoffe: Quecksilber, Nickel, Formaldehyd, PCB, Latex, Lindan etc.</a:t>
            </a:r>
          </a:p>
          <a:p>
            <a:r>
              <a:rPr lang="de-AT" dirty="0"/>
              <a:t>Flammschutzmittel</a:t>
            </a:r>
          </a:p>
          <a:p>
            <a:r>
              <a:rPr lang="de-AT" dirty="0"/>
              <a:t>Weichmacher-</a:t>
            </a:r>
            <a:r>
              <a:rPr lang="de-AT" dirty="0" err="1"/>
              <a:t>Phtalate</a:t>
            </a:r>
            <a:endParaRPr lang="de-AT" dirty="0"/>
          </a:p>
          <a:p>
            <a:r>
              <a:rPr lang="de-AT" dirty="0"/>
              <a:t>Schimmelpilz</a:t>
            </a:r>
          </a:p>
          <a:p>
            <a:r>
              <a:rPr lang="de-AT" dirty="0"/>
              <a:t>Candida albicans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8247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Krebsschutzlebensmittel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Spirulina  </a:t>
            </a:r>
            <a:r>
              <a:rPr lang="de-AT" dirty="0"/>
              <a:t>(Chlorophyll)</a:t>
            </a:r>
          </a:p>
          <a:p>
            <a:r>
              <a:rPr lang="de-AT" dirty="0"/>
              <a:t>Tomaten</a:t>
            </a:r>
          </a:p>
          <a:p>
            <a:endParaRPr lang="de-AT" dirty="0"/>
          </a:p>
          <a:p>
            <a:endParaRPr lang="de-AT" dirty="0"/>
          </a:p>
          <a:p>
            <a:r>
              <a:rPr lang="de-AT" dirty="0"/>
              <a:t>Vitamin D, Sonne</a:t>
            </a:r>
          </a:p>
          <a:p>
            <a:r>
              <a:rPr lang="de-AT" dirty="0"/>
              <a:t>Spaziergang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110598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</a:t>
            </a:r>
            <a:r>
              <a:rPr lang="de-AT" sz="2400" dirty="0"/>
              <a:t>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Artischocken</a:t>
            </a:r>
          </a:p>
          <a:p>
            <a:r>
              <a:rPr lang="de-AT" dirty="0"/>
              <a:t>Äpfel</a:t>
            </a:r>
          </a:p>
          <a:p>
            <a:r>
              <a:rPr lang="de-AT" dirty="0"/>
              <a:t>Mandeln</a:t>
            </a:r>
          </a:p>
          <a:p>
            <a:r>
              <a:rPr lang="de-AT" dirty="0"/>
              <a:t>Spargel</a:t>
            </a:r>
          </a:p>
          <a:p>
            <a:r>
              <a:rPr lang="de-AT" dirty="0"/>
              <a:t>Avocados</a:t>
            </a:r>
          </a:p>
          <a:p>
            <a:r>
              <a:rPr lang="de-AT" dirty="0"/>
              <a:t>Basilikum</a:t>
            </a:r>
          </a:p>
          <a:p>
            <a:r>
              <a:rPr lang="de-AT" dirty="0"/>
              <a:t>Rote Rüben</a:t>
            </a:r>
          </a:p>
          <a:p>
            <a:r>
              <a:rPr lang="de-AT" dirty="0"/>
              <a:t>Heidelbeeren</a:t>
            </a:r>
          </a:p>
        </p:txBody>
      </p:sp>
    </p:spTree>
    <p:extLst>
      <p:ext uri="{BB962C8B-B14F-4D97-AF65-F5344CB8AC3E}">
        <p14:creationId xmlns:p14="http://schemas.microsoft.com/office/powerpoint/2010/main" val="22686146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</a:t>
            </a:r>
            <a:r>
              <a:rPr lang="de-AT" sz="2400" dirty="0"/>
              <a:t>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Paranüsse</a:t>
            </a:r>
          </a:p>
          <a:p>
            <a:r>
              <a:rPr lang="de-AT" dirty="0"/>
              <a:t>Brokkoli</a:t>
            </a:r>
          </a:p>
          <a:p>
            <a:r>
              <a:rPr lang="de-AT" dirty="0"/>
              <a:t>Kohl</a:t>
            </a:r>
          </a:p>
          <a:p>
            <a:r>
              <a:rPr lang="de-AT" dirty="0"/>
              <a:t>Koriander</a:t>
            </a:r>
          </a:p>
          <a:p>
            <a:r>
              <a:rPr lang="de-AT" dirty="0"/>
              <a:t>Zimt</a:t>
            </a:r>
          </a:p>
          <a:p>
            <a:r>
              <a:rPr lang="de-AT" dirty="0"/>
              <a:t>Löwenzahn</a:t>
            </a:r>
          </a:p>
          <a:p>
            <a:r>
              <a:rPr lang="de-AT" dirty="0"/>
              <a:t>Fenchel</a:t>
            </a:r>
          </a:p>
          <a:p>
            <a:r>
              <a:rPr lang="de-AT" dirty="0"/>
              <a:t>Leinsamen </a:t>
            </a:r>
          </a:p>
          <a:p>
            <a:r>
              <a:rPr lang="de-AT" dirty="0"/>
              <a:t>Bärlauch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86146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</a:t>
            </a:r>
            <a:r>
              <a:rPr lang="de-AT" sz="2400" dirty="0"/>
              <a:t>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Knoblauch</a:t>
            </a:r>
          </a:p>
          <a:p>
            <a:r>
              <a:rPr lang="de-AT" dirty="0"/>
              <a:t>Ingwer</a:t>
            </a:r>
          </a:p>
          <a:p>
            <a:r>
              <a:rPr lang="de-AT" dirty="0" err="1"/>
              <a:t>Goji</a:t>
            </a:r>
            <a:r>
              <a:rPr lang="de-AT" dirty="0"/>
              <a:t>-Beeren</a:t>
            </a:r>
          </a:p>
          <a:p>
            <a:r>
              <a:rPr lang="de-AT" dirty="0"/>
              <a:t>Grapefruit</a:t>
            </a:r>
          </a:p>
          <a:p>
            <a:r>
              <a:rPr lang="de-AT" dirty="0"/>
              <a:t>Hanf</a:t>
            </a:r>
          </a:p>
          <a:p>
            <a:r>
              <a:rPr lang="de-AT" dirty="0"/>
              <a:t>Grünkohl</a:t>
            </a:r>
          </a:p>
          <a:p>
            <a:r>
              <a:rPr lang="de-AT" dirty="0"/>
              <a:t>Zitronengras</a:t>
            </a:r>
          </a:p>
          <a:p>
            <a:r>
              <a:rPr lang="de-AT" dirty="0"/>
              <a:t>Zitronen</a:t>
            </a:r>
          </a:p>
          <a:p>
            <a:r>
              <a:rPr lang="de-AT" dirty="0"/>
              <a:t>Olivenöl</a:t>
            </a:r>
          </a:p>
        </p:txBody>
      </p:sp>
    </p:spTree>
    <p:extLst>
      <p:ext uri="{BB962C8B-B14F-4D97-AF65-F5344CB8AC3E}">
        <p14:creationId xmlns:p14="http://schemas.microsoft.com/office/powerpoint/2010/main" val="217913158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</a:t>
            </a:r>
            <a:r>
              <a:rPr lang="de-AT" sz="2400" dirty="0"/>
              <a:t>Lebensmittel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Zwiebeln</a:t>
            </a:r>
          </a:p>
          <a:p>
            <a:r>
              <a:rPr lang="de-AT" dirty="0"/>
              <a:t>Petersilie</a:t>
            </a:r>
          </a:p>
          <a:p>
            <a:r>
              <a:rPr lang="de-AT" dirty="0"/>
              <a:t>Ananas</a:t>
            </a:r>
          </a:p>
          <a:p>
            <a:r>
              <a:rPr lang="de-AT" dirty="0"/>
              <a:t>Seegras/Algen</a:t>
            </a:r>
          </a:p>
          <a:p>
            <a:r>
              <a:rPr lang="de-AT" dirty="0"/>
              <a:t>Kurkuma</a:t>
            </a:r>
          </a:p>
          <a:p>
            <a:r>
              <a:rPr lang="de-AT" dirty="0"/>
              <a:t>Brunnenkresse</a:t>
            </a:r>
          </a:p>
          <a:p>
            <a:r>
              <a:rPr lang="de-AT" dirty="0"/>
              <a:t>Weizengras</a:t>
            </a:r>
          </a:p>
          <a:p>
            <a:r>
              <a:rPr lang="de-AT" dirty="0"/>
              <a:t>Preiselbeere</a:t>
            </a:r>
          </a:p>
          <a:p>
            <a:r>
              <a:rPr lang="de-AT" dirty="0"/>
              <a:t>Sesam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1315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 </a:t>
            </a:r>
            <a:r>
              <a:rPr lang="de-AT" sz="2400" dirty="0" err="1"/>
              <a:t>Adaptogene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Reduzieren Cortisol</a:t>
            </a:r>
          </a:p>
          <a:p>
            <a:r>
              <a:rPr lang="de-AT" dirty="0"/>
              <a:t>Regenerieren Gehirnzellen</a:t>
            </a:r>
          </a:p>
          <a:p>
            <a:r>
              <a:rPr lang="de-AT" dirty="0"/>
              <a:t>Bessern Depression und Angst</a:t>
            </a:r>
          </a:p>
          <a:p>
            <a:r>
              <a:rPr lang="de-AT" dirty="0"/>
              <a:t>Schützen Herzgesundheit</a:t>
            </a:r>
          </a:p>
          <a:p>
            <a:r>
              <a:rPr lang="de-AT" dirty="0"/>
              <a:t>Schützen die Leber</a:t>
            </a:r>
          </a:p>
        </p:txBody>
      </p:sp>
    </p:spTree>
    <p:extLst>
      <p:ext uri="{BB962C8B-B14F-4D97-AF65-F5344CB8AC3E}">
        <p14:creationId xmlns:p14="http://schemas.microsoft.com/office/powerpoint/2010/main" val="289006832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 </a:t>
            </a:r>
            <a:r>
              <a:rPr lang="de-AT" sz="2400" dirty="0" err="1"/>
              <a:t>Adaptogene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Verhindern </a:t>
            </a:r>
            <a:r>
              <a:rPr lang="de-AT" dirty="0"/>
              <a:t>und reduzieren Krebs</a:t>
            </a:r>
          </a:p>
          <a:p>
            <a:r>
              <a:rPr lang="de-AT" dirty="0"/>
              <a:t>Erniedrigen Cholesterin</a:t>
            </a:r>
          </a:p>
          <a:p>
            <a:r>
              <a:rPr lang="de-AT" dirty="0"/>
              <a:t>Schützen vor Strahlenschäden</a:t>
            </a:r>
          </a:p>
          <a:p>
            <a:r>
              <a:rPr lang="de-AT" dirty="0"/>
              <a:t>Balancieren das Immunsystem</a:t>
            </a:r>
          </a:p>
          <a:p>
            <a:r>
              <a:rPr lang="de-AT" dirty="0"/>
              <a:t>Reduziert Erschöpfung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006832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Detox    </a:t>
            </a:r>
            <a:r>
              <a:rPr lang="de-AT" sz="2400" dirty="0" err="1"/>
              <a:t>Adaptogene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Ashwaghanda</a:t>
            </a:r>
            <a:r>
              <a:rPr lang="de-AT" dirty="0"/>
              <a:t> – Stimmung, Schilddrüsenregulation</a:t>
            </a:r>
          </a:p>
          <a:p>
            <a:r>
              <a:rPr lang="de-AT" dirty="0" err="1"/>
              <a:t>Rhodiola</a:t>
            </a:r>
            <a:r>
              <a:rPr lang="de-AT" dirty="0"/>
              <a:t> – Nebennierenerschöpfung, Fibromyalgie</a:t>
            </a:r>
          </a:p>
          <a:p>
            <a:r>
              <a:rPr lang="de-AT" dirty="0"/>
              <a:t>Ginseng - Energie</a:t>
            </a:r>
          </a:p>
          <a:p>
            <a:r>
              <a:rPr lang="de-AT" dirty="0" err="1"/>
              <a:t>Maca</a:t>
            </a:r>
            <a:r>
              <a:rPr lang="de-AT" dirty="0"/>
              <a:t> – Energie, Angstreduktion, Immunstärkung</a:t>
            </a:r>
          </a:p>
          <a:p>
            <a:r>
              <a:rPr lang="de-AT" dirty="0" err="1"/>
              <a:t>Schisandra</a:t>
            </a:r>
            <a:r>
              <a:rPr lang="de-AT" dirty="0"/>
              <a:t> - Nebennierenstärkung</a:t>
            </a:r>
          </a:p>
          <a:p>
            <a:r>
              <a:rPr lang="de-AT" dirty="0" err="1"/>
              <a:t>Tulsi</a:t>
            </a:r>
            <a:r>
              <a:rPr lang="de-AT" dirty="0"/>
              <a:t> - Mentalfocus</a:t>
            </a:r>
          </a:p>
          <a:p>
            <a:r>
              <a:rPr lang="de-AT" dirty="0" err="1"/>
              <a:t>Eleuthero</a:t>
            </a:r>
            <a:r>
              <a:rPr lang="de-AT" dirty="0"/>
              <a:t> - Energie</a:t>
            </a:r>
          </a:p>
          <a:p>
            <a:r>
              <a:rPr lang="de-AT" dirty="0" err="1"/>
              <a:t>Mucuna</a:t>
            </a:r>
            <a:r>
              <a:rPr lang="de-AT" dirty="0"/>
              <a:t> </a:t>
            </a:r>
            <a:r>
              <a:rPr lang="de-AT" dirty="0" err="1"/>
              <a:t>pruriens</a:t>
            </a:r>
            <a:r>
              <a:rPr lang="de-AT" dirty="0"/>
              <a:t> – Fokus, </a:t>
            </a:r>
            <a:r>
              <a:rPr lang="de-AT" dirty="0" err="1"/>
              <a:t>beruhigung</a:t>
            </a:r>
            <a:r>
              <a:rPr lang="de-AT" dirty="0"/>
              <a:t>, </a:t>
            </a:r>
            <a:r>
              <a:rPr lang="de-AT" dirty="0" err="1"/>
              <a:t>Dopaminvorstufe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820646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Körperfettdepots     </a:t>
            </a:r>
            <a:r>
              <a:rPr lang="de-AT" sz="2400" dirty="0"/>
              <a:t>Mann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Arm: Insulin hoch, DHEA niedrig</a:t>
            </a:r>
          </a:p>
          <a:p>
            <a:r>
              <a:rPr lang="de-AT" dirty="0"/>
              <a:t>Brust: Östrogen hoch, Testosteron niedrig</a:t>
            </a:r>
          </a:p>
          <a:p>
            <a:r>
              <a:rPr lang="de-AT" dirty="0"/>
              <a:t>Bauch: Insulin hoch, Wachstumshormon niedrig, Östrogen hoch Testosteron niedrig, Cortisol hoch</a:t>
            </a:r>
          </a:p>
          <a:p>
            <a:r>
              <a:rPr lang="de-AT" dirty="0" err="1"/>
              <a:t>LoveHandles</a:t>
            </a:r>
            <a:r>
              <a:rPr lang="de-AT" dirty="0"/>
              <a:t>: Insulin hoch, </a:t>
            </a:r>
            <a:r>
              <a:rPr lang="de-AT" dirty="0" err="1"/>
              <a:t>Blutzuckerdysbalance</a:t>
            </a:r>
            <a:endParaRPr lang="de-AT" dirty="0"/>
          </a:p>
          <a:p>
            <a:r>
              <a:rPr lang="de-AT" dirty="0"/>
              <a:t>Hüfte, Hintern, Oberschenkel: Östrogen hoch, Wachstumshormon niedrig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26250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Körperfettdepots     </a:t>
            </a:r>
            <a:r>
              <a:rPr lang="de-AT" sz="2400" dirty="0"/>
              <a:t>Frau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Arm: Insulin hoch, DHEA niedrig</a:t>
            </a:r>
          </a:p>
          <a:p>
            <a:r>
              <a:rPr lang="de-AT" dirty="0"/>
              <a:t>Brust: Östrogen hoch, Testosteron niedrig</a:t>
            </a:r>
          </a:p>
          <a:p>
            <a:r>
              <a:rPr lang="de-AT" dirty="0"/>
              <a:t>Bauch: Insulin hoch, Wachstumshormon niedrig, Östrogen niedrig oder hoch, Testosteron hoch, Cortisol hoch</a:t>
            </a:r>
          </a:p>
          <a:p>
            <a:r>
              <a:rPr lang="de-AT" dirty="0" err="1"/>
              <a:t>LoveHandles</a:t>
            </a:r>
            <a:r>
              <a:rPr lang="de-AT" dirty="0"/>
              <a:t> : Insulin hoch, </a:t>
            </a:r>
            <a:r>
              <a:rPr lang="de-AT" dirty="0" err="1"/>
              <a:t>Blutzuckerdysbalance</a:t>
            </a:r>
            <a:endParaRPr lang="de-AT" dirty="0"/>
          </a:p>
          <a:p>
            <a:r>
              <a:rPr lang="de-AT" dirty="0"/>
              <a:t>Hüfte, Hintern, Oberschenkel: Östrogen hoch, Progesteron niedrig, Wachstumshormon niedrig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468846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 err="1"/>
              <a:t>Abnehmeffekte</a:t>
            </a:r>
            <a:r>
              <a:rPr lang="de-AT" sz="3200" dirty="0"/>
              <a:t>     </a:t>
            </a:r>
            <a:r>
              <a:rPr lang="de-AT" sz="2400" dirty="0"/>
              <a:t>Verbesserungen in Prozenten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Migräne 57%</a:t>
            </a:r>
          </a:p>
          <a:p>
            <a:r>
              <a:rPr lang="de-AT" dirty="0"/>
              <a:t>Hypercholesterinämie 63%</a:t>
            </a:r>
          </a:p>
          <a:p>
            <a:r>
              <a:rPr lang="de-AT" dirty="0"/>
              <a:t>Fettleber 90%</a:t>
            </a:r>
          </a:p>
          <a:p>
            <a:r>
              <a:rPr lang="de-AT" dirty="0"/>
              <a:t>Metabolisches Syndrom 80%</a:t>
            </a:r>
          </a:p>
          <a:p>
            <a:r>
              <a:rPr lang="de-AT" dirty="0"/>
              <a:t>Typ2Diabetes 83%</a:t>
            </a:r>
          </a:p>
        </p:txBody>
      </p:sp>
    </p:spTree>
    <p:extLst>
      <p:ext uri="{BB962C8B-B14F-4D97-AF65-F5344CB8AC3E}">
        <p14:creationId xmlns:p14="http://schemas.microsoft.com/office/powerpoint/2010/main" val="3376482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Krebsschutz - Getränke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Grüntee</a:t>
            </a:r>
            <a:r>
              <a:rPr lang="de-AT" dirty="0"/>
              <a:t>  (</a:t>
            </a:r>
            <a:r>
              <a:rPr lang="de-AT" dirty="0" err="1"/>
              <a:t>Epigallocatechin</a:t>
            </a:r>
            <a:r>
              <a:rPr lang="de-AT" dirty="0"/>
              <a:t>)</a:t>
            </a:r>
          </a:p>
          <a:p>
            <a:r>
              <a:rPr lang="de-AT" dirty="0"/>
              <a:t>Zitronensaft  (</a:t>
            </a:r>
            <a:r>
              <a:rPr lang="de-AT" dirty="0" err="1"/>
              <a:t>Triterpinoide</a:t>
            </a:r>
            <a:r>
              <a:rPr lang="de-AT" dirty="0"/>
              <a:t>)</a:t>
            </a:r>
          </a:p>
          <a:p>
            <a:r>
              <a:rPr lang="de-AT" dirty="0"/>
              <a:t>Rotwein  (</a:t>
            </a:r>
            <a:r>
              <a:rPr lang="de-AT" dirty="0" err="1"/>
              <a:t>Resveratrol</a:t>
            </a:r>
            <a:r>
              <a:rPr lang="de-AT" dirty="0"/>
              <a:t>)</a:t>
            </a:r>
          </a:p>
          <a:p>
            <a:r>
              <a:rPr lang="de-AT" dirty="0"/>
              <a:t>Bier  (</a:t>
            </a:r>
            <a:r>
              <a:rPr lang="de-AT" dirty="0" err="1"/>
              <a:t>Xanthohumol</a:t>
            </a:r>
            <a:r>
              <a:rPr lang="de-AT" dirty="0"/>
              <a:t>)</a:t>
            </a:r>
          </a:p>
          <a:p>
            <a:r>
              <a:rPr lang="de-AT" dirty="0"/>
              <a:t>Schokolade  (</a:t>
            </a:r>
            <a:r>
              <a:rPr lang="de-AT" dirty="0" err="1"/>
              <a:t>Procyanidin</a:t>
            </a:r>
            <a:r>
              <a:rPr lang="de-AT" dirty="0"/>
              <a:t>)</a:t>
            </a:r>
          </a:p>
          <a:p>
            <a:r>
              <a:rPr lang="de-AT" dirty="0"/>
              <a:t>Kaffee  (</a:t>
            </a:r>
            <a:r>
              <a:rPr lang="de-AT" dirty="0" err="1"/>
              <a:t>Caffein</a:t>
            </a:r>
            <a:r>
              <a:rPr lang="de-AT" dirty="0"/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020433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 err="1"/>
              <a:t>Abnehmeffekte</a:t>
            </a:r>
            <a:r>
              <a:rPr lang="de-AT" sz="3200" dirty="0"/>
              <a:t>     </a:t>
            </a:r>
            <a:r>
              <a:rPr lang="de-AT" sz="2400" dirty="0"/>
              <a:t>Verbesserungen in Prozenten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Polyzystisches Ovar Syndrom 79% </a:t>
            </a:r>
          </a:p>
          <a:p>
            <a:r>
              <a:rPr lang="de-AT" dirty="0"/>
              <a:t>Hirsutismus, 100% Dysmenorrhoe</a:t>
            </a:r>
          </a:p>
          <a:p>
            <a:r>
              <a:rPr lang="de-AT" dirty="0" err="1"/>
              <a:t>Venostase</a:t>
            </a:r>
            <a:r>
              <a:rPr lang="de-AT" dirty="0"/>
              <a:t> 95%</a:t>
            </a:r>
          </a:p>
          <a:p>
            <a:r>
              <a:rPr lang="de-AT" dirty="0"/>
              <a:t>Lebensqualität 95%</a:t>
            </a:r>
          </a:p>
          <a:p>
            <a:r>
              <a:rPr lang="de-AT" dirty="0"/>
              <a:t>Mortalität 89%</a:t>
            </a:r>
          </a:p>
          <a:p>
            <a:r>
              <a:rPr lang="de-AT" dirty="0"/>
              <a:t>Gicht 77%</a:t>
            </a:r>
          </a:p>
        </p:txBody>
      </p:sp>
    </p:spTree>
    <p:extLst>
      <p:ext uri="{BB962C8B-B14F-4D97-AF65-F5344CB8AC3E}">
        <p14:creationId xmlns:p14="http://schemas.microsoft.com/office/powerpoint/2010/main" val="337648254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 err="1"/>
              <a:t>Abnehmeffekte</a:t>
            </a:r>
            <a:r>
              <a:rPr lang="de-AT" sz="3200" dirty="0"/>
              <a:t>     </a:t>
            </a:r>
            <a:r>
              <a:rPr lang="de-AT" sz="2400" dirty="0"/>
              <a:t>Verbesserungen in Prozenten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Degenerative Gelenkssymptome 41-76%</a:t>
            </a:r>
          </a:p>
          <a:p>
            <a:r>
              <a:rPr lang="de-AT" dirty="0"/>
              <a:t>Stressinkontinenz 44-88%</a:t>
            </a:r>
          </a:p>
          <a:p>
            <a:r>
              <a:rPr lang="de-AT" dirty="0"/>
              <a:t>GERD 72-98%</a:t>
            </a:r>
          </a:p>
          <a:p>
            <a:r>
              <a:rPr lang="de-AT" dirty="0"/>
              <a:t>Hypertonie 52-92%</a:t>
            </a:r>
          </a:p>
          <a:p>
            <a:r>
              <a:rPr lang="de-AT" dirty="0" err="1"/>
              <a:t>Herzkranzgefäßerkr</a:t>
            </a:r>
            <a:r>
              <a:rPr lang="de-AT" dirty="0"/>
              <a:t>. 82% Risikoreduktion</a:t>
            </a:r>
          </a:p>
          <a:p>
            <a:r>
              <a:rPr lang="de-AT" dirty="0"/>
              <a:t>Asthma 82%</a:t>
            </a:r>
          </a:p>
          <a:p>
            <a:r>
              <a:rPr lang="de-AT" dirty="0"/>
              <a:t>Obstruktive Schlafapnoe 74-98%</a:t>
            </a:r>
          </a:p>
          <a:p>
            <a:r>
              <a:rPr lang="de-AT" dirty="0"/>
              <a:t>Depression 55%</a:t>
            </a:r>
          </a:p>
          <a:p>
            <a:endParaRPr lang="de-AT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64825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Viszerales Fett    </a:t>
            </a:r>
            <a:r>
              <a:rPr lang="de-AT" sz="2400" dirty="0"/>
              <a:t>intraabdominal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Herzkranzgefäßerkrankungen</a:t>
            </a:r>
          </a:p>
          <a:p>
            <a:r>
              <a:rPr lang="de-AT" dirty="0"/>
              <a:t>Krebs</a:t>
            </a:r>
          </a:p>
          <a:p>
            <a:r>
              <a:rPr lang="de-AT" dirty="0"/>
              <a:t>Schlaganfall</a:t>
            </a:r>
          </a:p>
          <a:p>
            <a:r>
              <a:rPr lang="de-AT" dirty="0"/>
              <a:t>Demenz</a:t>
            </a:r>
          </a:p>
          <a:p>
            <a:r>
              <a:rPr lang="de-AT" dirty="0"/>
              <a:t>Diabetes</a:t>
            </a:r>
          </a:p>
        </p:txBody>
      </p:sp>
    </p:spTree>
    <p:extLst>
      <p:ext uri="{BB962C8B-B14F-4D97-AF65-F5344CB8AC3E}">
        <p14:creationId xmlns:p14="http://schemas.microsoft.com/office/powerpoint/2010/main" val="91362961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Viszerales Fett    </a:t>
            </a:r>
            <a:r>
              <a:rPr lang="de-AT" sz="2400" dirty="0"/>
              <a:t>intraabdominal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/>
              <a:t>Depression</a:t>
            </a:r>
            <a:endParaRPr lang="de-AT" dirty="0"/>
          </a:p>
          <a:p>
            <a:r>
              <a:rPr lang="de-AT" dirty="0"/>
              <a:t>Arthritis</a:t>
            </a:r>
          </a:p>
          <a:p>
            <a:r>
              <a:rPr lang="de-AT" dirty="0"/>
              <a:t>Übergewicht</a:t>
            </a:r>
          </a:p>
          <a:p>
            <a:r>
              <a:rPr lang="de-AT" dirty="0"/>
              <a:t>Sexuelle Dysfunktion</a:t>
            </a:r>
          </a:p>
          <a:p>
            <a:r>
              <a:rPr lang="de-AT" dirty="0"/>
              <a:t>Schlafstörungen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362961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Viszerales Fett      </a:t>
            </a:r>
            <a:r>
              <a:rPr lang="de-AT" sz="2400" dirty="0"/>
              <a:t>Reduktion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Süßes reduzieren</a:t>
            </a:r>
          </a:p>
          <a:p>
            <a:r>
              <a:rPr lang="de-AT" dirty="0"/>
              <a:t>Gemüse, Fette/Öle, Eiweiß steigern</a:t>
            </a:r>
          </a:p>
          <a:p>
            <a:r>
              <a:rPr lang="de-AT" dirty="0"/>
              <a:t>Regelmäßige Bewegung</a:t>
            </a:r>
          </a:p>
          <a:p>
            <a:r>
              <a:rPr lang="de-AT" dirty="0" err="1"/>
              <a:t>Streßreduktion</a:t>
            </a:r>
            <a:endParaRPr lang="de-AT" dirty="0"/>
          </a:p>
          <a:p>
            <a:r>
              <a:rPr lang="de-AT" dirty="0"/>
              <a:t>Schlafhygiene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123724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Lebensmittel     </a:t>
            </a:r>
            <a:r>
              <a:rPr lang="de-AT" sz="2400" dirty="0"/>
              <a:t>zur Gewichtsreduktion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Tomaten</a:t>
            </a:r>
          </a:p>
          <a:p>
            <a:r>
              <a:rPr lang="de-AT" dirty="0"/>
              <a:t>Orangen</a:t>
            </a:r>
          </a:p>
          <a:p>
            <a:r>
              <a:rPr lang="de-AT" dirty="0"/>
              <a:t>Haferflocken</a:t>
            </a:r>
          </a:p>
          <a:p>
            <a:r>
              <a:rPr lang="de-AT" dirty="0"/>
              <a:t>Gewürze</a:t>
            </a:r>
          </a:p>
          <a:p>
            <a:r>
              <a:rPr lang="de-AT" dirty="0"/>
              <a:t>Süßkartoffel</a:t>
            </a:r>
          </a:p>
          <a:p>
            <a:r>
              <a:rPr lang="de-AT" dirty="0"/>
              <a:t>Äpfel</a:t>
            </a:r>
          </a:p>
          <a:p>
            <a:r>
              <a:rPr lang="de-AT" dirty="0"/>
              <a:t>Nüsse</a:t>
            </a:r>
          </a:p>
          <a:p>
            <a:r>
              <a:rPr lang="de-AT" dirty="0"/>
              <a:t>Quinoa</a:t>
            </a:r>
          </a:p>
          <a:p>
            <a:r>
              <a:rPr lang="de-AT" dirty="0"/>
              <a:t>Bohnen</a:t>
            </a:r>
          </a:p>
        </p:txBody>
      </p:sp>
    </p:spTree>
    <p:extLst>
      <p:ext uri="{BB962C8B-B14F-4D97-AF65-F5344CB8AC3E}">
        <p14:creationId xmlns:p14="http://schemas.microsoft.com/office/powerpoint/2010/main" val="195933586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Lebensmittel    </a:t>
            </a:r>
            <a:r>
              <a:rPr lang="de-AT" sz="2400" dirty="0"/>
              <a:t>zur Gewichtsreduktion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Eier</a:t>
            </a:r>
          </a:p>
          <a:p>
            <a:r>
              <a:rPr lang="de-AT" dirty="0"/>
              <a:t>Grapefruit</a:t>
            </a:r>
          </a:p>
          <a:p>
            <a:r>
              <a:rPr lang="de-AT" dirty="0"/>
              <a:t>Huhn</a:t>
            </a:r>
          </a:p>
          <a:p>
            <a:r>
              <a:rPr lang="de-AT" dirty="0"/>
              <a:t>Bananen</a:t>
            </a:r>
          </a:p>
          <a:p>
            <a:r>
              <a:rPr lang="de-AT" dirty="0"/>
              <a:t>Birnen</a:t>
            </a:r>
          </a:p>
          <a:p>
            <a:r>
              <a:rPr lang="de-AT" dirty="0"/>
              <a:t>Pinienkerne</a:t>
            </a:r>
          </a:p>
          <a:p>
            <a:r>
              <a:rPr lang="de-AT" dirty="0"/>
              <a:t>Pilze</a:t>
            </a:r>
          </a:p>
          <a:p>
            <a:r>
              <a:rPr lang="de-AT" dirty="0"/>
              <a:t>Linsen</a:t>
            </a:r>
          </a:p>
          <a:p>
            <a:r>
              <a:rPr lang="de-AT" dirty="0"/>
              <a:t>Pfefferoni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933586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Lebensmittel     </a:t>
            </a:r>
            <a:r>
              <a:rPr lang="de-AT" sz="2400" dirty="0"/>
              <a:t>zur Gewichtsreduktion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Brokkoli</a:t>
            </a:r>
          </a:p>
          <a:p>
            <a:r>
              <a:rPr lang="de-AT" dirty="0"/>
              <a:t>Biofleisch</a:t>
            </a:r>
          </a:p>
          <a:p>
            <a:r>
              <a:rPr lang="de-AT" dirty="0"/>
              <a:t>Kürbis</a:t>
            </a:r>
          </a:p>
          <a:p>
            <a:r>
              <a:rPr lang="de-AT" dirty="0"/>
              <a:t>Spinat</a:t>
            </a:r>
          </a:p>
          <a:p>
            <a:r>
              <a:rPr lang="de-AT" dirty="0" err="1"/>
              <a:t>Grüntee</a:t>
            </a:r>
            <a:endParaRPr lang="de-AT" dirty="0"/>
          </a:p>
          <a:p>
            <a:r>
              <a:rPr lang="de-AT" dirty="0"/>
              <a:t>Zimt</a:t>
            </a:r>
          </a:p>
          <a:p>
            <a:r>
              <a:rPr lang="de-AT" dirty="0"/>
              <a:t>Spargel</a:t>
            </a:r>
          </a:p>
          <a:p>
            <a:r>
              <a:rPr lang="de-AT" dirty="0"/>
              <a:t>Avocado</a:t>
            </a:r>
          </a:p>
          <a:p>
            <a:r>
              <a:rPr lang="de-AT" dirty="0"/>
              <a:t>Erdnussbutter</a:t>
            </a:r>
          </a:p>
        </p:txBody>
      </p:sp>
    </p:spTree>
    <p:extLst>
      <p:ext uri="{BB962C8B-B14F-4D97-AF65-F5344CB8AC3E}">
        <p14:creationId xmlns:p14="http://schemas.microsoft.com/office/powerpoint/2010/main" val="15209297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Lebensmittel     </a:t>
            </a:r>
            <a:r>
              <a:rPr lang="de-AT" sz="2400" dirty="0"/>
              <a:t>zur Gewichtsreduktion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Lachs</a:t>
            </a:r>
          </a:p>
          <a:p>
            <a:r>
              <a:rPr lang="de-AT" dirty="0"/>
              <a:t>Apfelessig</a:t>
            </a:r>
          </a:p>
          <a:p>
            <a:r>
              <a:rPr lang="de-AT" dirty="0"/>
              <a:t>Griechisches Joghurt</a:t>
            </a:r>
          </a:p>
          <a:p>
            <a:r>
              <a:rPr lang="de-AT" dirty="0"/>
              <a:t>Olivenöl</a:t>
            </a:r>
          </a:p>
          <a:p>
            <a:r>
              <a:rPr lang="de-AT" dirty="0"/>
              <a:t>Heidelbeeren</a:t>
            </a:r>
          </a:p>
          <a:p>
            <a:r>
              <a:rPr lang="de-AT" dirty="0"/>
              <a:t>Pute</a:t>
            </a:r>
          </a:p>
          <a:p>
            <a:r>
              <a:rPr lang="de-AT" dirty="0"/>
              <a:t>Leinsamen</a:t>
            </a:r>
          </a:p>
          <a:p>
            <a:r>
              <a:rPr lang="de-AT" dirty="0"/>
              <a:t>Suppen</a:t>
            </a:r>
          </a:p>
          <a:p>
            <a:endParaRPr lang="de-AT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09297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Lebensmittel     </a:t>
            </a:r>
            <a:r>
              <a:rPr lang="de-AT" sz="2400" dirty="0"/>
              <a:t>zur Gewichtsreduktion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Rote Rüben</a:t>
            </a:r>
          </a:p>
          <a:p>
            <a:r>
              <a:rPr lang="de-AT" dirty="0"/>
              <a:t>Brombeeren</a:t>
            </a:r>
          </a:p>
          <a:p>
            <a:r>
              <a:rPr lang="de-AT" dirty="0" err="1"/>
              <a:t>Weisskraut</a:t>
            </a:r>
            <a:endParaRPr lang="de-AT" dirty="0"/>
          </a:p>
          <a:p>
            <a:r>
              <a:rPr lang="de-AT" dirty="0"/>
              <a:t>Blumenkohl</a:t>
            </a:r>
          </a:p>
          <a:p>
            <a:r>
              <a:rPr lang="de-AT" dirty="0"/>
              <a:t>Karotten</a:t>
            </a:r>
          </a:p>
          <a:p>
            <a:r>
              <a:rPr lang="de-AT" dirty="0"/>
              <a:t>Preiselbeeren</a:t>
            </a:r>
          </a:p>
          <a:p>
            <a:r>
              <a:rPr lang="de-AT" dirty="0"/>
              <a:t>Gurken</a:t>
            </a:r>
          </a:p>
          <a:p>
            <a:r>
              <a:rPr lang="de-AT" dirty="0"/>
              <a:t>Zitrone</a:t>
            </a:r>
          </a:p>
          <a:p>
            <a:r>
              <a:rPr lang="de-AT" dirty="0"/>
              <a:t>Mango</a:t>
            </a:r>
          </a:p>
        </p:txBody>
      </p:sp>
    </p:spTree>
    <p:extLst>
      <p:ext uri="{BB962C8B-B14F-4D97-AF65-F5344CB8AC3E}">
        <p14:creationId xmlns:p14="http://schemas.microsoft.com/office/powerpoint/2010/main" val="94121659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2599</Words>
  <Application>Microsoft Office PowerPoint</Application>
  <PresentationFormat>Breitbild</PresentationFormat>
  <Paragraphs>882</Paragraphs>
  <Slides>123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123</vt:i4>
      </vt:variant>
    </vt:vector>
  </HeadingPairs>
  <TitlesOfParts>
    <vt:vector size="128" baseType="lpstr">
      <vt:lpstr>Arial</vt:lpstr>
      <vt:lpstr>Trebuchet MS</vt:lpstr>
      <vt:lpstr>Wingdings 3</vt:lpstr>
      <vt:lpstr>Facette</vt:lpstr>
      <vt:lpstr>Document</vt:lpstr>
      <vt:lpstr>Gesund durch Lebensmittel</vt:lpstr>
      <vt:lpstr>Bioaktive Substanzen</vt:lpstr>
      <vt:lpstr>Bioaktive Substanzen</vt:lpstr>
      <vt:lpstr>8 krebsfördernde Nahrungsmittel</vt:lpstr>
      <vt:lpstr>Krebsschutzlebensmittel</vt:lpstr>
      <vt:lpstr>Krebsschutzlebensmittel</vt:lpstr>
      <vt:lpstr>Krebsschutzlebensmittel</vt:lpstr>
      <vt:lpstr>Krebsschutzlebensmittel</vt:lpstr>
      <vt:lpstr>Krebsschutz - Getränke</vt:lpstr>
      <vt:lpstr>Kosmetika    Toxine</vt:lpstr>
      <vt:lpstr>Kosmetika    Toxine</vt:lpstr>
      <vt:lpstr>Kosmetika    Toxine</vt:lpstr>
      <vt:lpstr>Kosmetika    Toxine</vt:lpstr>
      <vt:lpstr>Entzündungshemmende Ernährung</vt:lpstr>
      <vt:lpstr>Entzündungshemmende Ernährung</vt:lpstr>
      <vt:lpstr>Entzündungshemmende Ernährung</vt:lpstr>
      <vt:lpstr>Entzündungshemmende Ernährung</vt:lpstr>
      <vt:lpstr>Entzündungshemmende Ernährung</vt:lpstr>
      <vt:lpstr>Leaky Gut Syndrom    Zusammenhänge</vt:lpstr>
      <vt:lpstr>Leaky Gut Syndrom    Zusammenhänge</vt:lpstr>
      <vt:lpstr>Leaky Gut Syndrom    Zusammenhänge</vt:lpstr>
      <vt:lpstr>Leaky Gut Syndrom    Zusammenhänge</vt:lpstr>
      <vt:lpstr>Leaky Gut    Heilsame Lebensmittel</vt:lpstr>
      <vt:lpstr>Leaky Gut    Heilsame Lebensmittel</vt:lpstr>
      <vt:lpstr>LGS      Ursachen</vt:lpstr>
      <vt:lpstr>LGS      Ursachen</vt:lpstr>
      <vt:lpstr>LGS      Ursachen</vt:lpstr>
      <vt:lpstr>LGS      Ursachen</vt:lpstr>
      <vt:lpstr>LGS     Therapie</vt:lpstr>
      <vt:lpstr>LGS     Therapie</vt:lpstr>
      <vt:lpstr>Magen/Darm-Trakt      Erste-Hilfe</vt:lpstr>
      <vt:lpstr>Magen/Darm-Trakt      Nutrienten</vt:lpstr>
      <vt:lpstr>Magen/Darm-Trakt      Nutrienten</vt:lpstr>
      <vt:lpstr>Markknochensuppe</vt:lpstr>
      <vt:lpstr>Markknochensuppe</vt:lpstr>
      <vt:lpstr>Tierische Gelatine      Sulz</vt:lpstr>
      <vt:lpstr>Kokosöl </vt:lpstr>
      <vt:lpstr>Kokosöl </vt:lpstr>
      <vt:lpstr>Apfelessig</vt:lpstr>
      <vt:lpstr>Apfelessig</vt:lpstr>
      <vt:lpstr>Ingwer</vt:lpstr>
      <vt:lpstr>Ingwer</vt:lpstr>
      <vt:lpstr>Pfefferminze</vt:lpstr>
      <vt:lpstr>Fermentiertes Gemüse</vt:lpstr>
      <vt:lpstr>Kürbiskerne</vt:lpstr>
      <vt:lpstr>Darmreinigung</vt:lpstr>
      <vt:lpstr>Darmreinigung</vt:lpstr>
      <vt:lpstr>Candida Symptome</vt:lpstr>
      <vt:lpstr>Candidainfektion     Ursachen</vt:lpstr>
      <vt:lpstr>Candidainfektion      Ursachen</vt:lpstr>
      <vt:lpstr>Candida      Behandlung</vt:lpstr>
      <vt:lpstr>Candida      Behandlung</vt:lpstr>
      <vt:lpstr>Natürliche Antibiotika</vt:lpstr>
      <vt:lpstr>Natürliche Antibiotika</vt:lpstr>
      <vt:lpstr>Natürliche Schmerzmittel</vt:lpstr>
      <vt:lpstr>Natürliche Schmerzmittel</vt:lpstr>
      <vt:lpstr>Natürliche Schmerzmittel</vt:lpstr>
      <vt:lpstr>Natürliche Schmerzmittel</vt:lpstr>
      <vt:lpstr>Natürliche Schmerzmittel</vt:lpstr>
      <vt:lpstr>Nachtschattengewächse – steigern Gelenksbeschwerden</vt:lpstr>
      <vt:lpstr>Nachtschattengewächse – steigern Gelenksbeschwerden</vt:lpstr>
      <vt:lpstr>Natürliche Blutverdünner</vt:lpstr>
      <vt:lpstr>Natürliche Blutverdünner</vt:lpstr>
      <vt:lpstr>Vitamin D Reduktion</vt:lpstr>
      <vt:lpstr>Vitamin-D-Mangel</vt:lpstr>
      <vt:lpstr>Vitamin-D-Mangel</vt:lpstr>
      <vt:lpstr>Vitamin D</vt:lpstr>
      <vt:lpstr>Ungesunde Ernährung</vt:lpstr>
      <vt:lpstr>Nicht so „gesunde“ Nahrungsmittel</vt:lpstr>
      <vt:lpstr>Nicht so „gesunde“ Nahrungsmittel</vt:lpstr>
      <vt:lpstr>Nicht so „gesunde“ Nahrungsmittel</vt:lpstr>
      <vt:lpstr>Nicht so „gesunde“ Nahrungsmittel</vt:lpstr>
      <vt:lpstr>Natürliches für Allergien</vt:lpstr>
      <vt:lpstr>Detox     Schadstoffe</vt:lpstr>
      <vt:lpstr>Detox     Schadstoffe</vt:lpstr>
      <vt:lpstr>Detox    Erkrankungen</vt:lpstr>
      <vt:lpstr>Detox    Toxine</vt:lpstr>
      <vt:lpstr>Detox    Toxine</vt:lpstr>
      <vt:lpstr>Detox   Testung</vt:lpstr>
      <vt:lpstr>Detox    Lebensmittel</vt:lpstr>
      <vt:lpstr>Detox    Lebensmittel</vt:lpstr>
      <vt:lpstr>Detox    Lebensmittel</vt:lpstr>
      <vt:lpstr>Detox    Lebensmittel</vt:lpstr>
      <vt:lpstr>Detox     Adaptogene</vt:lpstr>
      <vt:lpstr>Detox     Adaptogene</vt:lpstr>
      <vt:lpstr>Detox    Adaptogene</vt:lpstr>
      <vt:lpstr>Körperfettdepots     Mann</vt:lpstr>
      <vt:lpstr>Körperfettdepots     Frau</vt:lpstr>
      <vt:lpstr>Abnehmeffekte     Verbesserungen in Prozenten</vt:lpstr>
      <vt:lpstr>Abnehmeffekte     Verbesserungen in Prozenten</vt:lpstr>
      <vt:lpstr>Abnehmeffekte     Verbesserungen in Prozenten</vt:lpstr>
      <vt:lpstr>Viszerales Fett    intraabdominal</vt:lpstr>
      <vt:lpstr>Viszerales Fett    intraabdominal</vt:lpstr>
      <vt:lpstr>Viszerales Fett      Reduktion</vt:lpstr>
      <vt:lpstr>Lebensmittel     zur Gewichtsreduktion</vt:lpstr>
      <vt:lpstr>Lebensmittel    zur Gewichtsreduktion</vt:lpstr>
      <vt:lpstr>Lebensmittel     zur Gewichtsreduktion</vt:lpstr>
      <vt:lpstr>Lebensmittel     zur Gewichtsreduktion</vt:lpstr>
      <vt:lpstr>Lebensmittel     zur Gewichtsreduktion</vt:lpstr>
      <vt:lpstr>Lebensmittel     zur Gewichtsreduktion</vt:lpstr>
      <vt:lpstr>Lebensmittel     zur Gewichtsreduktion</vt:lpstr>
      <vt:lpstr>Fettmangel    Anzeichen</vt:lpstr>
      <vt:lpstr>Traditionelle Fette/Öle</vt:lpstr>
      <vt:lpstr>Fette/Öle    wichtige Funktionen</vt:lpstr>
      <vt:lpstr>Zu meiden</vt:lpstr>
      <vt:lpstr>Gesättigte Fette</vt:lpstr>
      <vt:lpstr>Gesättigte Fettsäuren</vt:lpstr>
      <vt:lpstr>Gesättigte Fettsäuren</vt:lpstr>
      <vt:lpstr>Hanföl</vt:lpstr>
      <vt:lpstr>Hanföl     statt Fischöl</vt:lpstr>
      <vt:lpstr>Cholesterinmythos – Cholesterin notwendig für</vt:lpstr>
      <vt:lpstr>Cholesterinmythos – Cholesterin notwendig für</vt:lpstr>
      <vt:lpstr>Natürliche Cholesterinregulation</vt:lpstr>
      <vt:lpstr>Natürliche Cholesterinregulation</vt:lpstr>
      <vt:lpstr>Natürliche Cholesterinregulation</vt:lpstr>
      <vt:lpstr>Natürliche Cholesterinregulation</vt:lpstr>
      <vt:lpstr>Ei</vt:lpstr>
      <vt:lpstr>Ei</vt:lpstr>
      <vt:lpstr>Ei</vt:lpstr>
      <vt:lpstr>Ei</vt:lpstr>
      <vt:lpstr>Natürliche Blutdrucksenkung</vt:lpstr>
      <vt:lpstr>Natürliche Blutdrucksenkung</vt:lpstr>
      <vt:lpstr>Impressum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 durch Lebensmittel</dc:title>
  <dc:creator>User</dc:creator>
  <cp:lastModifiedBy>Marketing</cp:lastModifiedBy>
  <cp:revision>85</cp:revision>
  <dcterms:created xsi:type="dcterms:W3CDTF">2017-04-26T18:00:06Z</dcterms:created>
  <dcterms:modified xsi:type="dcterms:W3CDTF">2017-05-11T12:23:04Z</dcterms:modified>
</cp:coreProperties>
</file>